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73" r:id="rId7"/>
    <p:sldId id="264" r:id="rId8"/>
    <p:sldId id="274" r:id="rId9"/>
    <p:sldId id="275" r:id="rId10"/>
    <p:sldId id="280" r:id="rId11"/>
    <p:sldId id="265" r:id="rId12"/>
    <p:sldId id="281" r:id="rId13"/>
    <p:sldId id="278" r:id="rId14"/>
    <p:sldId id="276" r:id="rId15"/>
    <p:sldId id="284" r:id="rId16"/>
    <p:sldId id="279" r:id="rId17"/>
    <p:sldId id="266" r:id="rId18"/>
    <p:sldId id="277" r:id="rId19"/>
    <p:sldId id="282" r:id="rId20"/>
    <p:sldId id="263" r:id="rId21"/>
    <p:sldId id="268" r:id="rId22"/>
    <p:sldId id="272" r:id="rId23"/>
    <p:sldId id="269" r:id="rId24"/>
    <p:sldId id="270" r:id="rId25"/>
    <p:sldId id="271" r:id="rId26"/>
    <p:sldId id="283" r:id="rId27"/>
    <p:sldId id="260" r:id="rId28"/>
    <p:sldId id="261" r:id="rId29"/>
    <p:sldId id="262" r:id="rId3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24D86-DC6B-45E5-8790-39102E5DC0E7}" v="154" dt="2024-01-30T03:48:21.036"/>
    <p1510:client id="{65567606-EB28-4B30-9210-F5566C6A08C8}" v="29" dt="2024-01-30T03:18:45.167"/>
    <p1510:client id="{762E4816-6244-4A51-B245-67779DA23E88}" v="8" dt="2024-01-30T03:23:25.984"/>
    <p1510:client id="{7A06966A-75AC-4487-A72A-1C3A53D491BA}" v="6" dt="2024-01-30T14:52:24.627"/>
    <p1510:client id="{A6186E50-0725-4B51-A740-85E175ED9062}" v="176" dt="2024-01-30T05:03:38.686"/>
    <p1510:client id="{A6AAE07E-0901-4350-B1F8-FCD02C87C35F}" v="68" vWet="70" dt="2024-01-29T23:43:26.338"/>
    <p1510:client id="{B2A7B781-4F22-48B3-8BF2-8F77C9C5BA81}" v="1439" dt="2024-01-30T17:19:12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4E65A73-C8FD-40AE-E829-15291EBA3BF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Noto Sans CJK SC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F3E335-6FE7-62BC-4BF7-B9E204DAE00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Noto Sans CJK SC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32843-5605-F37F-77D1-B0E5FD0E407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>
            <a:lvl1pPr eaLnBrk="1" fontAlgn="auto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Noto Sans CJK SC" pitchFamily="2"/>
                <a:cs typeface="Lohit Devanagari" pitchFamily="2"/>
              </a:defRPr>
            </a:lvl1pPr>
          </a:lstStyle>
          <a:p>
            <a:pPr>
              <a:defRPr sz="1400"/>
            </a:pP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D92F12-B07F-BDC1-B37C-5610B83A2CA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>
            <a:lvl1pPr algn="r" eaLnBrk="1" fontAlgn="auto">
              <a:spcBef>
                <a:spcPts val="0"/>
              </a:spcBef>
              <a:spcAft>
                <a:spcPts val="0"/>
              </a:spcAft>
              <a:defRPr sz="1400">
                <a:latin typeface="Liberation Sans" pitchFamily="18"/>
                <a:ea typeface="Noto Sans CJK SC" pitchFamily="2"/>
                <a:cs typeface="Lohit Devanagari" pitchFamily="2"/>
              </a:defRPr>
            </a:lvl1pPr>
          </a:lstStyle>
          <a:p>
            <a:pPr>
              <a:defRPr sz="1400"/>
            </a:pPr>
            <a:fld id="{86E58004-1DC5-40E3-BAED-2F82DDCF8330}" type="slidenum">
              <a:rPr lang="en-US"/>
              <a:pPr>
                <a:defRPr sz="14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e l'image de diapositive 1">
            <a:extLst>
              <a:ext uri="{FF2B5EF4-FFF2-40B4-BE49-F238E27FC236}">
                <a16:creationId xmlns:a16="http://schemas.microsoft.com/office/drawing/2014/main" id="{A34A545E-981E-1972-8594-D645C8F12118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C65703-7C12-7A86-333B-40EBDF3CE72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endParaRPr lang="en-US" noProof="0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968BF9BD-6B24-9738-211D-36F27D05558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6D2C62-8C66-F02B-B27E-BCDCCFF464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0ACDF1-99A0-3AAB-01C6-92AD34BF7EF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F85806-F15F-3580-BA1E-96E9C00003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eaLnBrk="1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 smtClean="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4840627B-3EAE-4348-AE43-B8B0E5F7DB7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highlight>
          <a:scrgbClr r="0" g="0" b="0">
            <a:alpha val="0"/>
          </a:scrgbClr>
        </a:highlight>
        <a:latin typeface="Liberation Sans" pitchFamily="18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numéro de diapositive 6">
            <a:extLst>
              <a:ext uri="{FF2B5EF4-FFF2-40B4-BE49-F238E27FC236}">
                <a16:creationId xmlns:a16="http://schemas.microsoft.com/office/drawing/2014/main" id="{000EA677-BAAC-7C85-26E6-426C21453F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6FF131-E719-434E-875C-FE6C854081D8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16387" name="Espace réservé de l'image de diapositive 1">
            <a:extLst>
              <a:ext uri="{FF2B5EF4-FFF2-40B4-BE49-F238E27FC236}">
                <a16:creationId xmlns:a16="http://schemas.microsoft.com/office/drawing/2014/main" id="{0037CDB2-B4CF-BA03-61B0-B9C2AEA5E5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F38BFD-CDEB-32C3-14A1-BCF7D0DDD2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6">
            <a:extLst>
              <a:ext uri="{FF2B5EF4-FFF2-40B4-BE49-F238E27FC236}">
                <a16:creationId xmlns:a16="http://schemas.microsoft.com/office/drawing/2014/main" id="{4C7AE7AD-511D-37D2-4D89-5D18B7AF20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CD8D5C-5180-4F58-99C8-44F0583953E1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6627" name="Espace réservé de l'image de diapositive 1">
            <a:extLst>
              <a:ext uri="{FF2B5EF4-FFF2-40B4-BE49-F238E27FC236}">
                <a16:creationId xmlns:a16="http://schemas.microsoft.com/office/drawing/2014/main" id="{627C3397-1061-FB17-6B69-321C30A23B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5240F4-C32C-E2DC-DF60-3E178DE6ED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6">
            <a:extLst>
              <a:ext uri="{FF2B5EF4-FFF2-40B4-BE49-F238E27FC236}">
                <a16:creationId xmlns:a16="http://schemas.microsoft.com/office/drawing/2014/main" id="{4C7AE7AD-511D-37D2-4D89-5D18B7AF20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CD8D5C-5180-4F58-99C8-44F0583953E1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6627" name="Espace réservé de l'image de diapositive 1">
            <a:extLst>
              <a:ext uri="{FF2B5EF4-FFF2-40B4-BE49-F238E27FC236}">
                <a16:creationId xmlns:a16="http://schemas.microsoft.com/office/drawing/2014/main" id="{627C3397-1061-FB17-6B69-321C30A23B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5240F4-C32C-E2DC-DF60-3E178DE6ED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4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F967-F49E-8B19-232B-25BC2C43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6">
            <a:extLst>
              <a:ext uri="{FF2B5EF4-FFF2-40B4-BE49-F238E27FC236}">
                <a16:creationId xmlns:a16="http://schemas.microsoft.com/office/drawing/2014/main" id="{D491BCA6-5DF0-4A1D-FCFD-5B6B45263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CD8D5C-5180-4F58-99C8-44F0583953E1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6627" name="Espace réservé de l'image de diapositive 1">
            <a:extLst>
              <a:ext uri="{FF2B5EF4-FFF2-40B4-BE49-F238E27FC236}">
                <a16:creationId xmlns:a16="http://schemas.microsoft.com/office/drawing/2014/main" id="{016705B0-3C07-F6BD-3B6E-30D2597DFD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A9D338-5561-1D81-5C93-F26CC9D374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58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6">
            <a:extLst>
              <a:ext uri="{FF2B5EF4-FFF2-40B4-BE49-F238E27FC236}">
                <a16:creationId xmlns:a16="http://schemas.microsoft.com/office/drawing/2014/main" id="{038458B8-1FF2-EE06-8F2D-65344E6FE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915820-3B04-4CDD-B5A7-133CE0EF8C9B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8675" name="Espace réservé de l'image de diapositive 1">
            <a:extLst>
              <a:ext uri="{FF2B5EF4-FFF2-40B4-BE49-F238E27FC236}">
                <a16:creationId xmlns:a16="http://schemas.microsoft.com/office/drawing/2014/main" id="{E968AD7B-D36C-12E6-9897-1D473FFD85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317C23-093F-C577-81D9-A51BE91E54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6">
            <a:extLst>
              <a:ext uri="{FF2B5EF4-FFF2-40B4-BE49-F238E27FC236}">
                <a16:creationId xmlns:a16="http://schemas.microsoft.com/office/drawing/2014/main" id="{038458B8-1FF2-EE06-8F2D-65344E6FE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915820-3B04-4CDD-B5A7-133CE0EF8C9B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8675" name="Espace réservé de l'image de diapositive 1">
            <a:extLst>
              <a:ext uri="{FF2B5EF4-FFF2-40B4-BE49-F238E27FC236}">
                <a16:creationId xmlns:a16="http://schemas.microsoft.com/office/drawing/2014/main" id="{E968AD7B-D36C-12E6-9897-1D473FFD85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3317C23-093F-C577-81D9-A51BE91E54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3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40627B-3EAE-4348-AE43-B8B0E5F7DB7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481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numéro de diapositive 6">
            <a:extLst>
              <a:ext uri="{FF2B5EF4-FFF2-40B4-BE49-F238E27FC236}">
                <a16:creationId xmlns:a16="http://schemas.microsoft.com/office/drawing/2014/main" id="{23FA49CB-03BA-4D65-ADAB-67E69F75FB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D7F03D-13D6-4668-BEA7-6A4A1836E15D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6867" name="Espace réservé de l'image de diapositive 1">
            <a:extLst>
              <a:ext uri="{FF2B5EF4-FFF2-40B4-BE49-F238E27FC236}">
                <a16:creationId xmlns:a16="http://schemas.microsoft.com/office/drawing/2014/main" id="{9D29DC15-16F5-8E64-48C0-069C640316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0A47D0-CD6B-71E5-7B32-3FFA41F9A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u numéro de diapositive 6">
            <a:extLst>
              <a:ext uri="{FF2B5EF4-FFF2-40B4-BE49-F238E27FC236}">
                <a16:creationId xmlns:a16="http://schemas.microsoft.com/office/drawing/2014/main" id="{75579BD2-FF53-E245-C05F-BD07CAE7C7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0C961B-2626-4B12-9FA7-4B6739B08572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8915" name="Espace réservé de l'image de diapositive 1">
            <a:extLst>
              <a:ext uri="{FF2B5EF4-FFF2-40B4-BE49-F238E27FC236}">
                <a16:creationId xmlns:a16="http://schemas.microsoft.com/office/drawing/2014/main" id="{8865DDD3-19ED-2C7D-9793-D4ADFA2ED0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BBA82A-CB02-08E9-FC4F-3E9458ACAA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numéro de diapositive 6">
            <a:extLst>
              <a:ext uri="{FF2B5EF4-FFF2-40B4-BE49-F238E27FC236}">
                <a16:creationId xmlns:a16="http://schemas.microsoft.com/office/drawing/2014/main" id="{69C0D492-81AC-12C0-D5F8-76FAA4F871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5A7A39-AF22-4A39-91EA-DC127223B5EB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40963" name="Espace réservé de l'image de diapositive 1">
            <a:extLst>
              <a:ext uri="{FF2B5EF4-FFF2-40B4-BE49-F238E27FC236}">
                <a16:creationId xmlns:a16="http://schemas.microsoft.com/office/drawing/2014/main" id="{2B387B81-EA06-1761-A129-F732E598DB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98B682-02AC-106A-61D2-7ACBCAEB13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numéro de diapositive 6">
            <a:extLst>
              <a:ext uri="{FF2B5EF4-FFF2-40B4-BE49-F238E27FC236}">
                <a16:creationId xmlns:a16="http://schemas.microsoft.com/office/drawing/2014/main" id="{418D1CB2-B6E2-9B59-9F18-0758B9A809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8F15CB-4751-48FE-A2CF-2C68A8C379F9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18435" name="Espace réservé de l'image de diapositive 1">
            <a:extLst>
              <a:ext uri="{FF2B5EF4-FFF2-40B4-BE49-F238E27FC236}">
                <a16:creationId xmlns:a16="http://schemas.microsoft.com/office/drawing/2014/main" id="{0D86D78C-54E5-4DBF-790F-FE3253B330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56EDD7-1C50-86FC-DE8C-5D6AB4CAD7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numéro de diapositive 6">
            <a:extLst>
              <a:ext uri="{FF2B5EF4-FFF2-40B4-BE49-F238E27FC236}">
                <a16:creationId xmlns:a16="http://schemas.microsoft.com/office/drawing/2014/main" id="{418D1CB2-B6E2-9B59-9F18-0758B9A809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8F15CB-4751-48FE-A2CF-2C68A8C379F9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18435" name="Espace réservé de l'image de diapositive 1">
            <a:extLst>
              <a:ext uri="{FF2B5EF4-FFF2-40B4-BE49-F238E27FC236}">
                <a16:creationId xmlns:a16="http://schemas.microsoft.com/office/drawing/2014/main" id="{0D86D78C-54E5-4DBF-790F-FE3253B330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856EDD7-1C50-86FC-DE8C-5D6AB4CAD7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numéro de diapositive 6">
            <a:extLst>
              <a:ext uri="{FF2B5EF4-FFF2-40B4-BE49-F238E27FC236}">
                <a16:creationId xmlns:a16="http://schemas.microsoft.com/office/drawing/2014/main" id="{460CE2E4-541D-FE93-5AD5-9FC536F7E5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27EF298-F790-4FC6-9986-6BEC91093971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2531" name="Espace réservé de l'image de diapositive 1">
            <a:extLst>
              <a:ext uri="{FF2B5EF4-FFF2-40B4-BE49-F238E27FC236}">
                <a16:creationId xmlns:a16="http://schemas.microsoft.com/office/drawing/2014/main" id="{E0E3D8CB-4176-4B1A-4368-FC7EB8ADF8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6E469B-6D1A-BEC9-7926-C42041366B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6">
            <a:extLst>
              <a:ext uri="{FF2B5EF4-FFF2-40B4-BE49-F238E27FC236}">
                <a16:creationId xmlns:a16="http://schemas.microsoft.com/office/drawing/2014/main" id="{4C85E96F-7E04-DB11-C297-60FCD47646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8C2C9A-655A-4DF7-94CB-CB622201FF4B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4579" name="Espace réservé de l'image de diapositive 1">
            <a:extLst>
              <a:ext uri="{FF2B5EF4-FFF2-40B4-BE49-F238E27FC236}">
                <a16:creationId xmlns:a16="http://schemas.microsoft.com/office/drawing/2014/main" id="{DD07C430-12B4-A4A6-8C1C-31F610A144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C58241-7FE3-789A-EACE-9B9EEBCC7F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0070-8AD0-AB23-B417-E09CB3D77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6">
            <a:extLst>
              <a:ext uri="{FF2B5EF4-FFF2-40B4-BE49-F238E27FC236}">
                <a16:creationId xmlns:a16="http://schemas.microsoft.com/office/drawing/2014/main" id="{2391F464-FF2E-9A1F-6F19-1C328A0FB8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8C2C9A-655A-4DF7-94CB-CB622201FF4B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4579" name="Espace réservé de l'image de diapositive 1">
            <a:extLst>
              <a:ext uri="{FF2B5EF4-FFF2-40B4-BE49-F238E27FC236}">
                <a16:creationId xmlns:a16="http://schemas.microsoft.com/office/drawing/2014/main" id="{DCF18530-18DD-F010-6ED3-DC732386FA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5B22F2-4716-F0E8-8321-4E41D5B95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7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40627B-3EAE-4348-AE43-B8B0E5F7DB75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9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40627B-3EAE-4348-AE43-B8B0E5F7DB75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3096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40627B-3EAE-4348-AE43-B8B0E5F7DB7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12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4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2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6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8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6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3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Espace réservé du numéro de diapositive 7">
            <a:extLst>
              <a:ext uri="{FF2B5EF4-FFF2-40B4-BE49-F238E27FC236}">
                <a16:creationId xmlns:a16="http://schemas.microsoft.com/office/drawing/2014/main" id="{709B68EE-41C1-436D-F765-50843DB31A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153EAE-9C57-4F81-A909-97622817BFA0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altLang="fr-FR" dirty="0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9339AD92-0FF2-1EB2-99F0-C14A0515699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737225" y="1708150"/>
            <a:ext cx="4343400" cy="3287713"/>
          </a:xfrm>
        </p:spPr>
        <p:txBody>
          <a:bodyPr vert="horz" anchor="ctr">
            <a:noAutofit/>
          </a:bodyPr>
          <a:lstStyle/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>
                <a:solidFill>
                  <a:sysClr val="windowText" lastClr="000000"/>
                </a:solidFill>
              </a:rPr>
              <a:t>Par:</a:t>
            </a: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 err="1">
                <a:solidFill>
                  <a:sysClr val="windowText" lastClr="000000"/>
                </a:solidFill>
              </a:rPr>
              <a:t>Assiya</a:t>
            </a:r>
            <a:r>
              <a:rPr sz="2000" dirty="0">
                <a:solidFill>
                  <a:sysClr val="windowText" lastClr="000000"/>
                </a:solidFill>
              </a:rPr>
              <a:t> </a:t>
            </a:r>
            <a:r>
              <a:rPr sz="2000" dirty="0" err="1">
                <a:solidFill>
                  <a:sysClr val="windowText" lastClr="000000"/>
                </a:solidFill>
              </a:rPr>
              <a:t>Benabid</a:t>
            </a:r>
            <a:r>
              <a:rPr sz="2000" dirty="0">
                <a:solidFill>
                  <a:sysClr val="windowText" lastClr="000000"/>
                </a:solidFill>
              </a:rPr>
              <a:t>,</a:t>
            </a: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>
                <a:solidFill>
                  <a:sysClr val="windowText" lastClr="000000"/>
                </a:solidFill>
              </a:rPr>
              <a:t>Jean-Sébastien Giroux,</a:t>
            </a: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>
                <a:solidFill>
                  <a:sysClr val="windowText" lastClr="000000"/>
                </a:solidFill>
              </a:rPr>
              <a:t>Behrouz </a:t>
            </a:r>
            <a:r>
              <a:rPr sz="2000" dirty="0" err="1">
                <a:solidFill>
                  <a:sysClr val="windowText" lastClr="000000"/>
                </a:solidFill>
              </a:rPr>
              <a:t>Niknejad</a:t>
            </a:r>
            <a:endParaRPr sz="2000" dirty="0">
              <a:solidFill>
                <a:sysClr val="windowText" lastClr="000000"/>
              </a:solidFill>
            </a:endParaRP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endParaRPr sz="2000" dirty="0">
              <a:solidFill>
                <a:sysClr val="windowText" lastClr="000000"/>
              </a:solidFill>
            </a:endParaRP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 err="1">
                <a:solidFill>
                  <a:sysClr val="windowText" lastClr="000000"/>
                </a:solidFill>
              </a:rPr>
              <a:t>Présenté</a:t>
            </a:r>
            <a:r>
              <a:rPr sz="2000" dirty="0">
                <a:solidFill>
                  <a:sysClr val="windowText" lastClr="000000"/>
                </a:solidFill>
              </a:rPr>
              <a:t> à</a:t>
            </a: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>
                <a:solidFill>
                  <a:sysClr val="windowText" lastClr="000000"/>
                </a:solidFill>
              </a:rPr>
              <a:t>Audrey Corbeil-Therrien</a:t>
            </a: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endParaRPr sz="2000" dirty="0">
              <a:solidFill>
                <a:sysClr val="windowText" lastClr="000000"/>
              </a:solidFill>
            </a:endParaRPr>
          </a:p>
          <a:p>
            <a:pPr algn="ctr" eaLnBrk="1" fontAlgn="auto">
              <a:spcBef>
                <a:spcPts val="1417"/>
              </a:spcBef>
              <a:spcAft>
                <a:spcPts val="0"/>
              </a:spcAft>
              <a:defRPr/>
            </a:pPr>
            <a:r>
              <a:rPr sz="2000" dirty="0">
                <a:solidFill>
                  <a:sysClr val="windowText" lastClr="000000"/>
                </a:solidFill>
              </a:rPr>
              <a:t>31 Janvier 2024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C1BE1239-3FAF-F5A4-A844-75E15CA2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68963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 6">
            <a:extLst>
              <a:ext uri="{FF2B5EF4-FFF2-40B4-BE49-F238E27FC236}">
                <a16:creationId xmlns:a16="http://schemas.microsoft.com/office/drawing/2014/main" id="{508537FD-C6BE-735F-07BA-C50151B4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0"/>
            <a:ext cx="3638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CF011-985B-592B-5ACB-A7561BE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FD576-C890-4613-9ECC-E467C7D5D9A1}" type="slidenum">
              <a:rPr lang="fr-CA" smtClean="0"/>
              <a:pPr>
                <a:defRPr/>
              </a:pPr>
              <a:t>10</a:t>
            </a:fld>
            <a:endParaRPr lang="fr-CA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150868B-C50F-805C-9E3C-A8BEEEFB06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080626" cy="5456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>
                <a:solidFill>
                  <a:schemeClr val="tx2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3600">
                <a:solidFill>
                  <a:sysClr val="windowText" lastClr="000000"/>
                </a:solidFill>
              </a:rPr>
              <a:t>Ouvrir les portes (LPO)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45126FA-663A-FE2C-D088-C2B95CC45A61}"/>
              </a:ext>
            </a:extLst>
          </p:cNvPr>
          <p:cNvSpPr txBox="1">
            <a:spLocks/>
          </p:cNvSpPr>
          <p:nvPr/>
        </p:nvSpPr>
        <p:spPr>
          <a:xfrm>
            <a:off x="2934989" y="678482"/>
            <a:ext cx="7057600" cy="4887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8595" indent="-188595"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2400" dirty="0">
                <a:solidFill>
                  <a:sysClr val="windowText" lastClr="000000"/>
                </a:solidFill>
              </a:rPr>
              <a:t>Logique du premier ordre en Prolog permet de faire des inférences et prendre des décisions selon des règles prédéfinis.</a:t>
            </a:r>
            <a:endParaRPr lang="fr-FR" sz="2400" dirty="0">
              <a:solidFill>
                <a:sysClr val="windowText" lastClr="000000"/>
              </a:solidFill>
              <a:cs typeface="Calibri"/>
            </a:endParaRPr>
          </a:p>
          <a:p>
            <a:pPr marL="188595" indent="-188595"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2400" b="1" dirty="0">
                <a:solidFill>
                  <a:schemeClr val="tx1"/>
                </a:solidFill>
              </a:rPr>
              <a:t>Étape 1: </a:t>
            </a:r>
            <a:r>
              <a:rPr lang="fr-FR" sz="2400" dirty="0">
                <a:solidFill>
                  <a:sysClr val="windowText" lastClr="000000"/>
                </a:solidFill>
              </a:rPr>
              <a:t> poser la question </a:t>
            </a:r>
            <a:r>
              <a:rPr lang="fr-CA" sz="2400" dirty="0">
                <a:solidFill>
                  <a:sysClr val="windowText" lastClr="000000"/>
                </a:solidFill>
              </a:rPr>
              <a:t>à main</a:t>
            </a:r>
            <a:br>
              <a:rPr lang="fr-CA" sz="2400" dirty="0"/>
            </a:br>
            <a:r>
              <a:rPr lang="fr-CA" sz="2400" dirty="0">
                <a:solidFill>
                  <a:sysClr val="windowText" lastClr="000000"/>
                </a:solidFill>
              </a:rPr>
              <a:t>entrée : List</a:t>
            </a:r>
            <a:br>
              <a:rPr lang="fr-CA" sz="2400" dirty="0"/>
            </a:br>
            <a:r>
              <a:rPr lang="fr-CA" sz="2400" dirty="0">
                <a:solidFill>
                  <a:sysClr val="windowText" lastClr="000000"/>
                </a:solidFill>
              </a:rPr>
              <a:t>sortie : </a:t>
            </a:r>
            <a:r>
              <a:rPr lang="fr-CA" sz="2400" dirty="0" err="1">
                <a:solidFill>
                  <a:sysClr val="windowText" lastClr="000000"/>
                </a:solidFill>
              </a:rPr>
              <a:t>IndexLettre</a:t>
            </a:r>
            <a:endParaRPr lang="fr-FR" sz="2400" dirty="0">
              <a:solidFill>
                <a:sysClr val="windowText" lastClr="000000"/>
              </a:solidFill>
              <a:cs typeface="Calibri" panose="020F0502020204030204"/>
            </a:endParaRPr>
          </a:p>
          <a:p>
            <a:pPr marL="188595" indent="-188595"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2400" b="1" dirty="0">
                <a:solidFill>
                  <a:schemeClr val="tx1"/>
                </a:solidFill>
              </a:rPr>
              <a:t>Étape 2: </a:t>
            </a:r>
            <a:r>
              <a:rPr lang="fr-FR" sz="2400" dirty="0">
                <a:solidFill>
                  <a:sysClr val="windowText" lastClr="000000"/>
                </a:solidFill>
              </a:rPr>
              <a:t> poser la question </a:t>
            </a:r>
            <a:r>
              <a:rPr lang="fr-CA" sz="2400" dirty="0">
                <a:solidFill>
                  <a:sysClr val="windowText" lastClr="000000"/>
                </a:solidFill>
              </a:rPr>
              <a:t>à </a:t>
            </a:r>
            <a:r>
              <a:rPr lang="fr-CA" sz="2400" dirty="0" err="1">
                <a:solidFill>
                  <a:sysClr val="windowText" lastClr="000000"/>
                </a:solidFill>
              </a:rPr>
              <a:t>nb_couleurs</a:t>
            </a:r>
            <a:br>
              <a:rPr lang="fr-CA" sz="2400" dirty="0"/>
            </a:br>
            <a:r>
              <a:rPr lang="fr-CA" sz="2400" dirty="0">
                <a:solidFill>
                  <a:sysClr val="windowText" lastClr="000000"/>
                </a:solidFill>
              </a:rPr>
              <a:t>entrée : List</a:t>
            </a:r>
            <a:br>
              <a:rPr lang="fr-CA" sz="2400" dirty="0"/>
            </a:br>
            <a:r>
              <a:rPr lang="fr-CA" sz="2400" dirty="0">
                <a:solidFill>
                  <a:sysClr val="windowText" lastClr="000000"/>
                </a:solidFill>
              </a:rPr>
              <a:t>sortie : Count</a:t>
            </a:r>
          </a:p>
          <a:p>
            <a:pPr marL="0" indent="0">
              <a:spcBef>
                <a:spcPts val="1417"/>
              </a:spcBef>
              <a:buSzPct val="45000"/>
              <a:buNone/>
              <a:defRPr/>
            </a:pPr>
            <a:endParaRPr lang="fr-FR" sz="20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96F2D9-7BC3-F0D0-FF48-99F55A07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" y="465487"/>
            <a:ext cx="3015271" cy="51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CF011-985B-592B-5ACB-A7561BE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FD576-C890-4613-9ECC-E467C7D5D9A1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150868B-C50F-805C-9E3C-A8BEEEFB06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080626" cy="809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>
                <a:solidFill>
                  <a:schemeClr val="tx2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3600" dirty="0">
                <a:solidFill>
                  <a:sysClr val="windowText" lastClr="000000"/>
                </a:solidFill>
              </a:rPr>
              <a:t>Ouvrir les portes (LPO)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F74E9568-2993-7721-0D45-5C2DE0CAF55C}"/>
              </a:ext>
            </a:extLst>
          </p:cNvPr>
          <p:cNvSpPr txBox="1">
            <a:spLocks/>
          </p:cNvSpPr>
          <p:nvPr/>
        </p:nvSpPr>
        <p:spPr>
          <a:xfrm>
            <a:off x="-21886" y="709609"/>
            <a:ext cx="10080625" cy="4807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89006" indent="-189006" algn="l" defTabSz="756026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567019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45032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4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23045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701058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079071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7084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5097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3110" indent="-189006" algn="l" defTabSz="756026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9600" b="1" dirty="0">
                <a:solidFill>
                  <a:schemeClr val="tx1"/>
                </a:solidFill>
              </a:rPr>
              <a:t>Étape 3: </a:t>
            </a:r>
            <a:r>
              <a:rPr lang="fr-FR" sz="9600" dirty="0">
                <a:solidFill>
                  <a:sysClr val="windowText" lastClr="000000"/>
                </a:solidFill>
              </a:rPr>
              <a:t> poser la question </a:t>
            </a:r>
            <a:r>
              <a:rPr lang="fr-CA" sz="9600" dirty="0">
                <a:solidFill>
                  <a:sysClr val="windowText" lastClr="000000"/>
                </a:solidFill>
              </a:rPr>
              <a:t>à </a:t>
            </a:r>
            <a:r>
              <a:rPr lang="fr-CA" sz="9600" dirty="0" err="1">
                <a:solidFill>
                  <a:sysClr val="windowText" lastClr="000000"/>
                </a:solidFill>
              </a:rPr>
              <a:t>askQuestions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entrée : </a:t>
            </a:r>
            <a:r>
              <a:rPr lang="en-CA" sz="9600" dirty="0">
                <a:solidFill>
                  <a:sysClr val="windowText" lastClr="000000"/>
                </a:solidFill>
              </a:rPr>
              <a:t>[First, Second, Third,…|_], Count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sortie : </a:t>
            </a:r>
            <a:r>
              <a:rPr lang="en-CA" sz="9600" dirty="0" err="1">
                <a:solidFill>
                  <a:sysClr val="windowText" lastClr="000000"/>
                </a:solidFill>
              </a:rPr>
              <a:t>IndexNum</a:t>
            </a:r>
            <a:endParaRPr lang="en-CA" sz="9600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9600" b="1" dirty="0">
                <a:solidFill>
                  <a:schemeClr val="tx1"/>
                </a:solidFill>
              </a:rPr>
              <a:t>Étape 4: </a:t>
            </a:r>
            <a:r>
              <a:rPr lang="fr-FR" sz="9600" dirty="0">
                <a:solidFill>
                  <a:sysClr val="windowText" lastClr="000000"/>
                </a:solidFill>
              </a:rPr>
              <a:t> poser la question </a:t>
            </a:r>
            <a:r>
              <a:rPr lang="fr-CA" sz="9600" dirty="0">
                <a:solidFill>
                  <a:sysClr val="windowText" lastClr="000000"/>
                </a:solidFill>
              </a:rPr>
              <a:t>à questions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entrée : List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sortie : </a:t>
            </a:r>
            <a:r>
              <a:rPr lang="fr-CA" sz="9600" dirty="0" err="1">
                <a:solidFill>
                  <a:sysClr val="windowText" lastClr="000000"/>
                </a:solidFill>
              </a:rPr>
              <a:t>IndexNum</a:t>
            </a:r>
            <a:endParaRPr lang="fr-FR" sz="9600" b="1" dirty="0">
              <a:solidFill>
                <a:schemeClr val="tx1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9600" b="1" dirty="0">
                <a:solidFill>
                  <a:schemeClr val="tx1"/>
                </a:solidFill>
              </a:rPr>
              <a:t>Étape 5: </a:t>
            </a:r>
            <a:r>
              <a:rPr lang="fr-FR" sz="9600" dirty="0">
                <a:solidFill>
                  <a:sysClr val="windowText" lastClr="000000"/>
                </a:solidFill>
              </a:rPr>
              <a:t> </a:t>
            </a:r>
            <a:r>
              <a:rPr lang="en-CA" sz="9600" dirty="0">
                <a:solidFill>
                  <a:sysClr val="windowText" lastClr="000000"/>
                </a:solidFill>
              </a:rPr>
              <a:t>poser les questions </a:t>
            </a:r>
            <a:r>
              <a:rPr lang="en-CA" sz="9600" dirty="0" err="1">
                <a:solidFill>
                  <a:sysClr val="windowText" lastClr="000000"/>
                </a:solidFill>
              </a:rPr>
              <a:t>appropri</a:t>
            </a:r>
            <a:r>
              <a:rPr lang="fr-CA" sz="9600" dirty="0" err="1">
                <a:solidFill>
                  <a:sysClr val="windowText" lastClr="000000"/>
                </a:solidFill>
              </a:rPr>
              <a:t>ées</a:t>
            </a:r>
            <a:r>
              <a:rPr lang="fr-CA" sz="9600" dirty="0">
                <a:solidFill>
                  <a:sysClr val="windowText" lastClr="000000"/>
                </a:solidFill>
              </a:rPr>
              <a:t> pour le nombre de cristaux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entrée : </a:t>
            </a:r>
            <a:r>
              <a:rPr lang="en-CA" sz="9600" dirty="0">
                <a:solidFill>
                  <a:sysClr val="windowText" lastClr="000000"/>
                </a:solidFill>
              </a:rPr>
              <a:t>List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sortie : </a:t>
            </a:r>
            <a:r>
              <a:rPr lang="en-CA" sz="9600" dirty="0" err="1">
                <a:solidFill>
                  <a:sysClr val="windowText" lastClr="000000"/>
                </a:solidFill>
              </a:rPr>
              <a:t>IndexNum</a:t>
            </a:r>
            <a:endParaRPr lang="en-CA" sz="9600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sz="9600" b="1" dirty="0">
                <a:solidFill>
                  <a:schemeClr val="tx1"/>
                </a:solidFill>
              </a:rPr>
              <a:t>Étape 6: </a:t>
            </a:r>
            <a:r>
              <a:rPr lang="fr-FR" sz="9600" dirty="0">
                <a:solidFill>
                  <a:sysClr val="windowText" lastClr="000000"/>
                </a:solidFill>
              </a:rPr>
              <a:t>poser la question </a:t>
            </a:r>
            <a:r>
              <a:rPr lang="fr-CA" sz="9600" dirty="0">
                <a:solidFill>
                  <a:sysClr val="windowText" lastClr="000000"/>
                </a:solidFill>
              </a:rPr>
              <a:t>à </a:t>
            </a:r>
            <a:r>
              <a:rPr lang="fr-CA" sz="9600" dirty="0" err="1">
                <a:solidFill>
                  <a:sysClr val="windowText" lastClr="000000"/>
                </a:solidFill>
              </a:rPr>
              <a:t>indexConv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entrée : </a:t>
            </a:r>
            <a:r>
              <a:rPr lang="en-CA" sz="9600" dirty="0" err="1">
                <a:solidFill>
                  <a:sysClr val="windowText" lastClr="000000"/>
                </a:solidFill>
              </a:rPr>
              <a:t>IndexNum</a:t>
            </a:r>
            <a:br>
              <a:rPr lang="fr-CA" sz="9600" dirty="0">
                <a:solidFill>
                  <a:sysClr val="windowText" lastClr="000000"/>
                </a:solidFill>
              </a:rPr>
            </a:br>
            <a:r>
              <a:rPr lang="fr-CA" sz="9600" dirty="0">
                <a:solidFill>
                  <a:sysClr val="windowText" lastClr="000000"/>
                </a:solidFill>
              </a:rPr>
              <a:t>sortie : </a:t>
            </a:r>
            <a:r>
              <a:rPr lang="en-CA" sz="9600" dirty="0" err="1">
                <a:solidFill>
                  <a:sysClr val="windowText" lastClr="000000"/>
                </a:solidFill>
              </a:rPr>
              <a:t>IndexLettre</a:t>
            </a:r>
            <a:endParaRPr lang="en-CA" sz="9600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endParaRPr lang="en-CA" sz="9600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endParaRPr lang="fr-F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CF011-985B-592B-5ACB-A7561BE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FD576-C890-4613-9ECC-E467C7D5D9A1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4C40FF-A02C-4766-8BEF-A65F5E43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49" y="2163762"/>
            <a:ext cx="3743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F446E-1C2E-9FB9-2863-5B1D9166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6F02F-244C-4A22-9AE8-D46494685964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  <p:pic>
        <p:nvPicPr>
          <p:cNvPr id="3" name="Picture 2" descr="A chart with text on it&#10;&#10;Description automatically generated">
            <a:extLst>
              <a:ext uri="{FF2B5EF4-FFF2-40B4-BE49-F238E27FC236}">
                <a16:creationId xmlns:a16="http://schemas.microsoft.com/office/drawing/2014/main" id="{AFD968AB-3E2A-4564-50C4-5702A613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04" y="43466"/>
            <a:ext cx="5307253" cy="56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9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Espace réservé du numéro de diapositive 3">
            <a:extLst>
              <a:ext uri="{FF2B5EF4-FFF2-40B4-BE49-F238E27FC236}">
                <a16:creationId xmlns:a16="http://schemas.microsoft.com/office/drawing/2014/main" id="{3F28A74B-067F-B01A-FC47-0FC2BE7B8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D85DE6-9902-441A-9B76-B1502A68E006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3B2046-5701-F6CF-DC48-FA54F1A501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809625"/>
          </a:xfrm>
        </p:spPr>
        <p:txBody>
          <a:bodyPr vert="horz">
            <a:norm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 err="1">
                <a:solidFill>
                  <a:sysClr val="windowText" lastClr="000000"/>
                </a:solidFill>
              </a:rPr>
              <a:t>Éviter</a:t>
            </a:r>
            <a:r>
              <a:rPr sz="3600" dirty="0">
                <a:solidFill>
                  <a:sysClr val="windowText" lastClr="000000"/>
                </a:solidFill>
              </a:rPr>
              <a:t> les obstacles (</a:t>
            </a:r>
            <a:r>
              <a:rPr sz="3600" dirty="0" err="1">
                <a:solidFill>
                  <a:sysClr val="windowText" lastClr="000000"/>
                </a:solidFill>
              </a:rPr>
              <a:t>Logique</a:t>
            </a:r>
            <a:r>
              <a:rPr sz="3600" dirty="0">
                <a:solidFill>
                  <a:sysClr val="windowText" lastClr="000000"/>
                </a:solidFill>
              </a:rPr>
              <a:t> </a:t>
            </a:r>
            <a:r>
              <a:rPr sz="3600" dirty="0" err="1">
                <a:solidFill>
                  <a:sysClr val="windowText" lastClr="000000"/>
                </a:solidFill>
              </a:rPr>
              <a:t>floue</a:t>
            </a:r>
            <a:r>
              <a:rPr sz="3600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C2DFEB-C714-618E-72A8-76F5CD713136}"/>
              </a:ext>
            </a:extLst>
          </p:cNvPr>
          <p:cNvSpPr txBox="1">
            <a:spLocks noGrp="1"/>
          </p:cNvSpPr>
          <p:nvPr/>
        </p:nvSpPr>
        <p:spPr>
          <a:xfrm>
            <a:off x="502679" y="1106540"/>
            <a:ext cx="9072563" cy="32877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CA" dirty="0">
                <a:solidFill>
                  <a:sysClr val="windowText" lastClr="000000"/>
                </a:solidFill>
                <a:cs typeface="Calibri"/>
              </a:rPr>
              <a:t>Utilisé pour prendre des décisions qui sont ambiguës</a:t>
            </a:r>
            <a:endParaRPr lang="fr-CA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CA" dirty="0">
                <a:solidFill>
                  <a:sysClr val="windowText" lastClr="000000"/>
                </a:solidFill>
              </a:rPr>
              <a:t>Permet de prendre une série de décisions en «temps réel» après chaque mouvement. Ces décisions sont alors adéquates à la situation  (décision du prochain mouvement selon la position du joueur)</a:t>
            </a:r>
            <a:endParaRPr lang="fr-CA" dirty="0">
              <a:solidFill>
                <a:sysClr val="windowText" lastClr="000000"/>
              </a:solidFill>
              <a:cs typeface="Calibri"/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dirty="0">
                <a:solidFill>
                  <a:sysClr val="windowText" lastClr="000000"/>
                </a:solidFill>
              </a:rPr>
              <a:t>Choix des </a:t>
            </a:r>
            <a:r>
              <a:rPr lang="fr-FR" dirty="0" err="1">
                <a:solidFill>
                  <a:sysClr val="windowText" lastClr="000000"/>
                </a:solidFill>
              </a:rPr>
              <a:t>ant</a:t>
            </a:r>
            <a:r>
              <a:rPr lang="fr-CA" dirty="0">
                <a:solidFill>
                  <a:sysClr val="windowText" lastClr="000000"/>
                </a:solidFill>
              </a:rPr>
              <a:t>é</a:t>
            </a:r>
            <a:r>
              <a:rPr lang="fr-FR" dirty="0" err="1">
                <a:solidFill>
                  <a:sysClr val="windowText" lastClr="000000"/>
                </a:solidFill>
              </a:rPr>
              <a:t>cédents</a:t>
            </a:r>
            <a:r>
              <a:rPr lang="fr-FR" dirty="0">
                <a:solidFill>
                  <a:sysClr val="windowText" lastClr="000000"/>
                </a:solidFill>
              </a:rPr>
              <a:t> :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- la distance entre le joueur et l'obstacle perpendiculaire au trajet du joueur. Cette distance pourrait être considère comme étant « loin » ou « proche ». 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- la distance entre le joueur et le mur (de gauche si le mouvement est verticale, du bas si le mouvement est horizontale)</a:t>
            </a: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r>
              <a:rPr lang="fr-FR" dirty="0">
                <a:solidFill>
                  <a:sysClr val="windowText" lastClr="000000"/>
                </a:solidFill>
              </a:rPr>
              <a:t>Sortie : la direction du prochain mouvement :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- À droite(mouvement verticale) ou en bas(mouvement horizontale) si les 2 entrées sont «</a:t>
            </a:r>
            <a:r>
              <a:rPr lang="fr-FR" dirty="0" err="1">
                <a:solidFill>
                  <a:sysClr val="windowText" lastClr="000000"/>
                </a:solidFill>
              </a:rPr>
              <a:t>loins</a:t>
            </a:r>
            <a:r>
              <a:rPr lang="fr-FR" dirty="0">
                <a:solidFill>
                  <a:sysClr val="windowText" lastClr="000000"/>
                </a:solidFill>
              </a:rPr>
              <a:t>». </a:t>
            </a:r>
            <a:br>
              <a:rPr lang="fr-FR" dirty="0">
                <a:solidFill>
                  <a:sysClr val="windowText" lastClr="000000"/>
                </a:solidFill>
              </a:rPr>
            </a:br>
            <a:r>
              <a:rPr lang="fr-FR" dirty="0">
                <a:solidFill>
                  <a:sysClr val="windowText" lastClr="000000"/>
                </a:solidFill>
              </a:rPr>
              <a:t>- À gauche(mouvement verticale) ou en haut(mouvement horizontale) si les </a:t>
            </a:r>
            <a:r>
              <a:rPr lang="fr-FR" dirty="0" err="1">
                <a:solidFill>
                  <a:sysClr val="windowText" lastClr="000000"/>
                </a:solidFill>
              </a:rPr>
              <a:t>les</a:t>
            </a:r>
            <a:r>
              <a:rPr lang="fr-FR" dirty="0">
                <a:solidFill>
                  <a:sysClr val="windowText" lastClr="000000"/>
                </a:solidFill>
              </a:rPr>
              <a:t> 2 entrées sont «proches»</a:t>
            </a:r>
            <a:br>
              <a:rPr lang="fr-FR" dirty="0">
                <a:solidFill>
                  <a:sysClr val="windowText" lastClr="000000"/>
                </a:solidFill>
              </a:rPr>
            </a:br>
            <a:endParaRPr lang="fr-FR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endParaRPr lang="fr-FR" dirty="0">
              <a:solidFill>
                <a:sysClr val="windowText" lastClr="000000"/>
              </a:solidFill>
            </a:endParaRPr>
          </a:p>
          <a:p>
            <a:pPr>
              <a:spcBef>
                <a:spcPts val="1417"/>
              </a:spcBef>
              <a:buSzPct val="45000"/>
              <a:buFont typeface="OpenSymbol"/>
              <a:buChar char="●"/>
              <a:defRPr/>
            </a:pPr>
            <a:endParaRPr lang="fr-FR" dirty="0">
              <a:solidFill>
                <a:sysClr val="windowText" lastClr="000000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Espace réservé du numéro de diapositive 3">
            <a:extLst>
              <a:ext uri="{FF2B5EF4-FFF2-40B4-BE49-F238E27FC236}">
                <a16:creationId xmlns:a16="http://schemas.microsoft.com/office/drawing/2014/main" id="{3F28A74B-067F-B01A-FC47-0FC2BE7B8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D85DE6-9902-441A-9B76-B1502A68E006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90E78-8101-3E97-446D-6DEA06D1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6" y="468636"/>
            <a:ext cx="8247063" cy="47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8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7AA1-B580-8B29-A4F8-BBEE12F0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Espace réservé du numéro de diapositive 3">
            <a:extLst>
              <a:ext uri="{FF2B5EF4-FFF2-40B4-BE49-F238E27FC236}">
                <a16:creationId xmlns:a16="http://schemas.microsoft.com/office/drawing/2014/main" id="{CC4159A9-55E1-CB35-F59B-73D82121C5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D85DE6-9902-441A-9B76-B1502A68E006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C8290-FAEB-371C-8907-4B925B61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37" y="639762"/>
            <a:ext cx="57721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Espace réservé du numéro de diapositive 4">
            <a:extLst>
              <a:ext uri="{FF2B5EF4-FFF2-40B4-BE49-F238E27FC236}">
                <a16:creationId xmlns:a16="http://schemas.microsoft.com/office/drawing/2014/main" id="{CBA0F5BA-CC0C-4FB9-4BEC-F83B63AB7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CC67FF-18C2-4198-B192-F525AF13F962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7D4D25-606B-CCEF-D843-4D70F59E3E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122238"/>
            <a:ext cx="9072563" cy="946151"/>
          </a:xfrm>
        </p:spPr>
        <p:txBody>
          <a:bodyPr vert="horz"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 err="1">
                <a:solidFill>
                  <a:sysClr val="windowText" lastClr="000000"/>
                </a:solidFill>
              </a:rPr>
              <a:t>Vaincre</a:t>
            </a:r>
            <a:r>
              <a:rPr sz="3600" dirty="0">
                <a:solidFill>
                  <a:sysClr val="windowText" lastClr="000000"/>
                </a:solidFill>
              </a:rPr>
              <a:t> les </a:t>
            </a:r>
            <a:r>
              <a:rPr sz="3600" dirty="0" err="1">
                <a:solidFill>
                  <a:sysClr val="windowText" lastClr="000000"/>
                </a:solidFill>
              </a:rPr>
              <a:t>ennemis</a:t>
            </a:r>
            <a:r>
              <a:rPr sz="3600" dirty="0">
                <a:solidFill>
                  <a:sysClr val="windowText" lastClr="000000"/>
                </a:solidFill>
              </a:rPr>
              <a:t> (</a:t>
            </a:r>
            <a:r>
              <a:rPr sz="3600" dirty="0" err="1">
                <a:solidFill>
                  <a:sysClr val="windowText" lastClr="000000"/>
                </a:solidFill>
              </a:rPr>
              <a:t>Algorithme</a:t>
            </a:r>
            <a:r>
              <a:rPr sz="3600" dirty="0">
                <a:solidFill>
                  <a:sysClr val="windowText" lastClr="000000"/>
                </a:solidFill>
              </a:rPr>
              <a:t> </a:t>
            </a:r>
            <a:r>
              <a:rPr sz="3600" dirty="0" err="1">
                <a:solidFill>
                  <a:sysClr val="windowText" lastClr="000000"/>
                </a:solidFill>
              </a:rPr>
              <a:t>génétique</a:t>
            </a:r>
            <a:r>
              <a:rPr sz="3600" dirty="0">
                <a:solidFill>
                  <a:sysClr val="windowText" lastClr="000000"/>
                </a:solidFill>
              </a:rPr>
              <a:t>) </a:t>
            </a:r>
          </a:p>
        </p:txBody>
      </p:sp>
      <p:sp>
        <p:nvSpPr>
          <p:cNvPr id="27651" name="ZoneTexte 3">
            <a:extLst>
              <a:ext uri="{FF2B5EF4-FFF2-40B4-BE49-F238E27FC236}">
                <a16:creationId xmlns:a16="http://schemas.microsoft.com/office/drawing/2014/main" id="{5978C091-A16C-78F4-6EE0-93992A905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754063"/>
            <a:ext cx="94789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CA" altLang="fr-FR" dirty="0"/>
              <a:t>Choix de l’algorithme: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fr-CA" altLang="fr-FR" dirty="0"/>
              <a:t>Problème</a:t>
            </a:r>
            <a:r>
              <a:rPr lang="fr-CA" altLang="fr-FR" b="1" dirty="0"/>
              <a:t> </a:t>
            </a:r>
            <a:r>
              <a:rPr lang="fr-CA" altLang="fr-FR" dirty="0"/>
              <a:t>recherche et </a:t>
            </a:r>
            <a:r>
              <a:rPr lang="fr-CA" altLang="fr-FR" b="1" dirty="0"/>
              <a:t>d’optimisation</a:t>
            </a:r>
            <a:r>
              <a:rPr lang="fr-CA" altLang="fr-FR" dirty="0"/>
              <a:t> .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fr-CA" altLang="fr-FR" dirty="0"/>
              <a:t>Distribuer les points (-1000 à 1000) à travers 12 aptitudes du joueur afin de gagner. </a:t>
            </a:r>
          </a:p>
          <a:p>
            <a:pPr eaLnBrk="1" hangingPunct="1"/>
            <a:endParaRPr lang="fr-CA" alt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D92DABC-487A-D146-CADC-4779EC9E6467}"/>
              </a:ext>
            </a:extLst>
          </p:cNvPr>
          <p:cNvGrpSpPr>
            <a:grpSpLocks/>
          </p:cNvGrpSpPr>
          <p:nvPr/>
        </p:nvGrpSpPr>
        <p:grpSpPr bwMode="auto">
          <a:xfrm>
            <a:off x="122238" y="1873250"/>
            <a:ext cx="7683500" cy="2284413"/>
            <a:chOff x="137160" y="1797524"/>
            <a:chExt cx="7683858" cy="2285268"/>
          </a:xfrm>
        </p:grpSpPr>
        <p:pic>
          <p:nvPicPr>
            <p:cNvPr id="27655" name="Image 6">
              <a:extLst>
                <a:ext uri="{FF2B5EF4-FFF2-40B4-BE49-F238E27FC236}">
                  <a16:creationId xmlns:a16="http://schemas.microsoft.com/office/drawing/2014/main" id="{048EB51D-4A17-19A5-0480-A366A3910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527" y="2392082"/>
              <a:ext cx="1579400" cy="109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Image 8">
              <a:extLst>
                <a:ext uri="{FF2B5EF4-FFF2-40B4-BE49-F238E27FC236}">
                  <a16:creationId xmlns:a16="http://schemas.microsoft.com/office/drawing/2014/main" id="{9583DA96-1A58-B816-1862-8367E08BB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620" y="1797524"/>
              <a:ext cx="2098398" cy="2285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7" name="Image 10">
              <a:extLst>
                <a:ext uri="{FF2B5EF4-FFF2-40B4-BE49-F238E27FC236}">
                  <a16:creationId xmlns:a16="http://schemas.microsoft.com/office/drawing/2014/main" id="{C9B45F7D-3BCE-9BCE-A515-463BF99FF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" y="3596949"/>
              <a:ext cx="4544059" cy="485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200DA66-B78C-4689-5D7A-00A18E980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4203700"/>
            <a:ext cx="25622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1">
            <a:extLst>
              <a:ext uri="{FF2B5EF4-FFF2-40B4-BE49-F238E27FC236}">
                <a16:creationId xmlns:a16="http://schemas.microsoft.com/office/drawing/2014/main" id="{C0E53306-6FFF-0A42-A8FD-E8DAB49F7B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A9EA6F-88FC-4F3B-BD4C-2B8726F7D0BE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B63F3D-4064-5DB9-2A97-000754AB917E}"/>
              </a:ext>
            </a:extLst>
          </p:cNvPr>
          <p:cNvSpPr txBox="1"/>
          <p:nvPr/>
        </p:nvSpPr>
        <p:spPr>
          <a:xfrm>
            <a:off x="327025" y="174625"/>
            <a:ext cx="9586913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b="1" dirty="0">
                <a:latin typeface="+mn-lt"/>
              </a:rPr>
              <a:t>Étape 1: Définition du problème / objectifs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Combinaison optimale aptitudes pour vaincre le monstre.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 err="1">
                <a:latin typeface="+mn-lt"/>
              </a:rPr>
              <a:t>monster.mock_fight</a:t>
            </a:r>
            <a:r>
              <a:rPr lang="fr-CA" dirty="0">
                <a:latin typeface="+mn-lt"/>
              </a:rPr>
              <a:t>() donnant </a:t>
            </a:r>
            <a:r>
              <a:rPr lang="fr-CA" dirty="0" err="1">
                <a:latin typeface="+mn-lt"/>
              </a:rPr>
              <a:t>resultat</a:t>
            </a:r>
            <a:r>
              <a:rPr lang="fr-CA" dirty="0">
                <a:latin typeface="+mn-lt"/>
              </a:rPr>
              <a:t> et score </a:t>
            </a:r>
            <a:r>
              <a:rPr lang="fr-CA" dirty="0" err="1">
                <a:latin typeface="+mn-lt"/>
              </a:rPr>
              <a:t>combact</a:t>
            </a:r>
            <a:r>
              <a:rPr lang="fr-CA" dirty="0">
                <a:latin typeface="+mn-lt"/>
              </a:rPr>
              <a:t>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12 attributs de -1000 à 1000. </a:t>
            </a:r>
            <a:endParaRPr lang="en-US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CA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b="1" dirty="0">
                <a:latin typeface="+mn-lt"/>
              </a:rPr>
              <a:t>Étape 2: Déterminer la fitness et chromosomes / gènes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Fonction de fitness: 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 err="1">
                <a:latin typeface="+mn-lt"/>
              </a:rPr>
              <a:t>joueur.set_attributes</a:t>
            </a:r>
            <a:r>
              <a:rPr lang="fr-CA" dirty="0">
                <a:latin typeface="+mn-lt"/>
              </a:rPr>
              <a:t>() afin de donner les attributs aux joueurs.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 err="1">
                <a:latin typeface="+mn-lt"/>
              </a:rPr>
              <a:t>monster.mock_fight</a:t>
            </a:r>
            <a:r>
              <a:rPr lang="fr-CA" dirty="0">
                <a:latin typeface="+mn-lt"/>
              </a:rPr>
              <a:t> pour donner les manches gagnées et le score du </a:t>
            </a:r>
            <a:r>
              <a:rPr lang="fr-CA" dirty="0" err="1">
                <a:latin typeface="+mn-lt"/>
              </a:rPr>
              <a:t>combact</a:t>
            </a:r>
            <a:r>
              <a:rPr lang="fr-CA" dirty="0">
                <a:latin typeface="+mn-lt"/>
              </a:rPr>
              <a:t>.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645829-3562-7C87-927F-E3A4D84F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651125"/>
            <a:ext cx="51022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Espace réservé du numéro de diapositive 4">
            <a:extLst>
              <a:ext uri="{FF2B5EF4-FFF2-40B4-BE49-F238E27FC236}">
                <a16:creationId xmlns:a16="http://schemas.microsoft.com/office/drawing/2014/main" id="{CBA0F5BA-CC0C-4FB9-4BEC-F83B63AB7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CC67FF-18C2-4198-B192-F525AF13F962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030093-DA27-AF60-B216-22433139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" y="0"/>
            <a:ext cx="9338607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Espace réservé du numéro de diapositive 5">
            <a:extLst>
              <a:ext uri="{FF2B5EF4-FFF2-40B4-BE49-F238E27FC236}">
                <a16:creationId xmlns:a16="http://schemas.microsoft.com/office/drawing/2014/main" id="{0A4EB9E6-995B-E5E1-D56F-92F310CD83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A80C92-B030-4BEB-9DCF-974E1A81D243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388E88-828B-46ED-724F-C76032CD0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84138"/>
            <a:ext cx="9070975" cy="723901"/>
          </a:xfrm>
        </p:spPr>
        <p:txBody>
          <a:bodyPr vert="horz"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>
                <a:solidFill>
                  <a:sysClr val="windowText" lastClr="000000"/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2C64AE-C1C5-3BF1-C746-EF28FC07DE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808038"/>
            <a:ext cx="9072563" cy="3289300"/>
          </a:xfrm>
        </p:spPr>
        <p:txBody>
          <a:bodyPr vert="horz">
            <a:normAutofit/>
          </a:bodyPr>
          <a:lstStyle/>
          <a:p>
            <a:pPr marL="457200" indent="-457200" eaLnBrk="1" fontAlgn="auto">
              <a:spcBef>
                <a:spcPts val="141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sz="2400" dirty="0" err="1">
                <a:solidFill>
                  <a:sysClr val="windowText" lastClr="000000"/>
                </a:solidFill>
              </a:rPr>
              <a:t>Sortir</a:t>
            </a:r>
            <a:r>
              <a:rPr sz="2400" dirty="0">
                <a:solidFill>
                  <a:sysClr val="windowText" lastClr="000000"/>
                </a:solidFill>
              </a:rPr>
              <a:t> du </a:t>
            </a:r>
            <a:r>
              <a:rPr sz="2400" dirty="0" err="1">
                <a:solidFill>
                  <a:sysClr val="windowText" lastClr="000000"/>
                </a:solidFill>
              </a:rPr>
              <a:t>Labyrinthe</a:t>
            </a:r>
            <a:r>
              <a:rPr sz="2400" noProof="1">
                <a:solidFill>
                  <a:sysClr val="windowText" lastClr="000000"/>
                </a:solidFill>
              </a:rPr>
              <a:t> 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Artefacts, trésors, des obstacles, des ennemis et des portes. 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Gagner des points artefact (1 pts), trésors (10 pts), combat gagné (50 pts).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Minimiser le temps. </a:t>
            </a:r>
          </a:p>
          <a:p>
            <a:pPr marL="457200" indent="-457200" eaLnBrk="1" fontAlgn="auto">
              <a:spcBef>
                <a:spcPts val="141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sz="2400" noProof="1">
                <a:solidFill>
                  <a:sysClr val="windowText" lastClr="000000"/>
                </a:solidFill>
              </a:rPr>
              <a:t>Utilisation de techniques d’intelligence artificielle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Sortir du labyrinthe (Algorithme de recherche).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Récolter Artefacts / trésors (Algorithme de recherche / génétique).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Éviter les obstacles (Logique floue)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Vaincre les ennemis (Algorithme génétique).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r>
              <a:rPr lang="en-US" sz="1600" noProof="1"/>
              <a:t>Ouvrir les portes (Logique du premier ordre / Prolog).</a:t>
            </a:r>
          </a:p>
          <a:p>
            <a:pPr marL="1143000" lvl="1" indent="-457200" fontAlgn="auto">
              <a:spcAft>
                <a:spcPts val="0"/>
              </a:spcAft>
              <a:defRPr/>
            </a:pPr>
            <a:endParaRPr 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u numéro de diapositive 1">
            <a:extLst>
              <a:ext uri="{FF2B5EF4-FFF2-40B4-BE49-F238E27FC236}">
                <a16:creationId xmlns:a16="http://schemas.microsoft.com/office/drawing/2014/main" id="{41950D32-49EF-5D6E-2262-FC0F4B3D73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5654F6-6739-45CE-99EF-35904657E865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8D4D98-A380-7F4F-9A21-C62403E09A6C}"/>
              </a:ext>
            </a:extLst>
          </p:cNvPr>
          <p:cNvSpPr txBox="1"/>
          <p:nvPr/>
        </p:nvSpPr>
        <p:spPr>
          <a:xfrm>
            <a:off x="247650" y="-46038"/>
            <a:ext cx="9585325" cy="56324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Chromosomes/gènes: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Chromosomes = 12 attributs du joueur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Gènes = Pointage de chaque attribut = Encodé 16 bits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CA" b="1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b="1" dirty="0">
                <a:latin typeface="+mn-lt"/>
              </a:rPr>
              <a:t>Étape 3: Fonction croissement et mutation</a:t>
            </a:r>
            <a:r>
              <a:rPr lang="fr-CA" dirty="0">
                <a:latin typeface="+mn-lt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   </a:t>
            </a:r>
            <a:r>
              <a:rPr lang="fr-CA" u="sng" dirty="0">
                <a:latin typeface="+mn-lt"/>
              </a:rPr>
              <a:t>Sélection croisement: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Sélection de 80% population pour croisement.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Méthode de la roulette aléatoire avec pondération.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Garder population constante. Rejet 80% moins performants.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   </a:t>
            </a:r>
            <a:r>
              <a:rPr lang="fr-CA" u="sng" dirty="0">
                <a:latin typeface="+mn-lt"/>
              </a:rPr>
              <a:t>Croisement: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Probabilité de croisement de 80% sinon cloner les parents.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Point de croisement %</a:t>
            </a:r>
            <a:r>
              <a:rPr lang="fr-CA" dirty="0" err="1">
                <a:latin typeface="+mn-lt"/>
              </a:rPr>
              <a:t>nbits</a:t>
            </a:r>
            <a:r>
              <a:rPr lang="fr-CA" dirty="0">
                <a:latin typeface="+mn-lt"/>
              </a:rPr>
              <a:t> = %16 et aléatoire.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   </a:t>
            </a:r>
            <a:r>
              <a:rPr lang="fr-CA" u="sng" dirty="0">
                <a:latin typeface="+mn-lt"/>
              </a:rPr>
              <a:t>Mutation: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Sur un gène aléatoire 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10 % de gènes mutés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   </a:t>
            </a:r>
            <a:r>
              <a:rPr lang="fr-CA" u="sng" dirty="0">
                <a:latin typeface="+mn-lt"/>
              </a:rPr>
              <a:t>Fonction de fitness sans amélioration: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20 générations, seuil de 0.03.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5% de la population retiré par valeurs aléatoires.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fr-CA" dirty="0">
              <a:latin typeface="+mn-lt"/>
            </a:endParaRP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1">
            <a:extLst>
              <a:ext uri="{FF2B5EF4-FFF2-40B4-BE49-F238E27FC236}">
                <a16:creationId xmlns:a16="http://schemas.microsoft.com/office/drawing/2014/main" id="{5836FC0A-3009-E9BE-EF3F-3329E8ECF6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918A8D-AD94-4D22-8CC3-3C174E133CD4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468330-DA1B-13C5-0D5A-749F85CCAC46}"/>
              </a:ext>
            </a:extLst>
          </p:cNvPr>
          <p:cNvSpPr txBox="1"/>
          <p:nvPr/>
        </p:nvSpPr>
        <p:spPr>
          <a:xfrm>
            <a:off x="247650" y="0"/>
            <a:ext cx="9585325" cy="480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b="1" dirty="0">
                <a:latin typeface="+mn-lt"/>
              </a:rPr>
              <a:t>Étape 4: Sélection des hyperparamètres:</a:t>
            </a:r>
            <a:endParaRPr lang="fr-CA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u="sng" dirty="0">
                <a:latin typeface="+mn-lt"/>
              </a:rPr>
              <a:t>Généraux: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Paramètres = 12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Bits = 16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Population = 500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Générations = 1000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Mutation = 0.1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Probabilité de cross-over = 0.8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u="sng" dirty="0">
                <a:latin typeface="+mn-lt"/>
              </a:rPr>
              <a:t>Fonction de fitness: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Alpha = 0.8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Beta = 0.2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Pénalité = -16 si 0 victoire, -8 si 1 victoire, -4 si 2 victoires, -2 si 3 victoires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   </a:t>
            </a:r>
            <a:r>
              <a:rPr lang="fr-CA" u="sng" dirty="0">
                <a:latin typeface="+mn-lt"/>
              </a:rPr>
              <a:t>Fonction de fitness sans amélioration: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20 générations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seuil = 0.03, 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CA" dirty="0">
                <a:latin typeface="+mn-lt"/>
              </a:rPr>
              <a:t>Population </a:t>
            </a:r>
            <a:r>
              <a:rPr lang="fr-CA" dirty="0" err="1">
                <a:latin typeface="+mn-lt"/>
              </a:rPr>
              <a:t>ré-initialisé</a:t>
            </a:r>
            <a:r>
              <a:rPr lang="fr-CA" dirty="0">
                <a:latin typeface="+mn-lt"/>
              </a:rPr>
              <a:t> = 5%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CA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u numéro de diapositive 1">
            <a:extLst>
              <a:ext uri="{FF2B5EF4-FFF2-40B4-BE49-F238E27FC236}">
                <a16:creationId xmlns:a16="http://schemas.microsoft.com/office/drawing/2014/main" id="{2B7CF1E0-228E-7C81-1902-853C8E4A05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CCE628-9311-4F7C-A06A-AF20C16EE072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2" name="Picture 1" descr="A chart with text on it&#10;&#10;Description automatically generated">
            <a:extLst>
              <a:ext uri="{FF2B5EF4-FFF2-40B4-BE49-F238E27FC236}">
                <a16:creationId xmlns:a16="http://schemas.microsoft.com/office/drawing/2014/main" id="{7C72751B-BAE8-B159-2F21-2C37A3A0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52" y="0"/>
            <a:ext cx="5183625" cy="56673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1D4A6-701F-34FA-B786-321619991523}"/>
              </a:ext>
            </a:extLst>
          </p:cNvPr>
          <p:cNvSpPr txBox="1">
            <a:spLocks/>
          </p:cNvSpPr>
          <p:nvPr/>
        </p:nvSpPr>
        <p:spPr>
          <a:xfrm>
            <a:off x="0" y="114300"/>
            <a:ext cx="9801543" cy="550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3200" dirty="0">
                <a:solidFill>
                  <a:sysClr val="windowText" lastClr="000000"/>
                </a:solidFill>
              </a:rPr>
              <a:t>Démonstration de la planification avec portes et monstres (sans obstacles) A*</a:t>
            </a:r>
          </a:p>
        </p:txBody>
      </p:sp>
      <p:pic>
        <p:nvPicPr>
          <p:cNvPr id="3" name="Screencast_from_2024-01-29_23-49-54(2)">
            <a:hlinkClick r:id="" action="ppaction://media"/>
            <a:extLst>
              <a:ext uri="{FF2B5EF4-FFF2-40B4-BE49-F238E27FC236}">
                <a16:creationId xmlns:a16="http://schemas.microsoft.com/office/drawing/2014/main" id="{B6266649-7F2D-8594-E72C-25985935C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2920" y="660106"/>
            <a:ext cx="8907145" cy="50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Espace réservé du numéro de diapositive 5">
            <a:extLst>
              <a:ext uri="{FF2B5EF4-FFF2-40B4-BE49-F238E27FC236}">
                <a16:creationId xmlns:a16="http://schemas.microsoft.com/office/drawing/2014/main" id="{926AE450-A35C-0516-C774-DD438421D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98A238A-966B-4EFF-96FE-97ABBF4F4A84}" type="slidenum">
              <a:rPr lang="en-CA" altLang="fr-FR" smtClean="0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CA"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2B0BA1-F499-7C1E-1911-369BB3BF22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9801543" cy="550863"/>
          </a:xfrm>
        </p:spPr>
        <p:txBody>
          <a:bodyPr vert="horz">
            <a:normAutofit fontScale="90000"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>
                <a:solidFill>
                  <a:sysClr val="windowText" lastClr="000000"/>
                </a:solidFill>
              </a:rPr>
              <a:t>Démonstration de la planification avec obstacles (</a:t>
            </a:r>
            <a:r>
              <a:rPr lang="fr-FR" sz="3200" dirty="0" err="1">
                <a:solidFill>
                  <a:sysClr val="windowText" lastClr="000000"/>
                </a:solidFill>
              </a:rPr>
              <a:t>fuzzy</a:t>
            </a:r>
            <a:r>
              <a:rPr lang="fr-FR" sz="3200" dirty="0">
                <a:solidFill>
                  <a:sysClr val="windowText" lastClr="000000"/>
                </a:solidFill>
              </a:rPr>
              <a:t> </a:t>
            </a:r>
            <a:r>
              <a:rPr lang="fr-FR" sz="3200" dirty="0" err="1">
                <a:solidFill>
                  <a:sysClr val="windowText" lastClr="000000"/>
                </a:solidFill>
              </a:rPr>
              <a:t>logic</a:t>
            </a:r>
            <a:r>
              <a:rPr lang="fr-FR" sz="3200" dirty="0">
                <a:solidFill>
                  <a:sysClr val="windowText" lastClr="000000"/>
                </a:solidFill>
              </a:rPr>
              <a:t>) A*</a:t>
            </a:r>
          </a:p>
        </p:txBody>
      </p:sp>
      <p:pic>
        <p:nvPicPr>
          <p:cNvPr id="5" name="BEHROUZ">
            <a:hlinkClick r:id="" action="ppaction://media"/>
            <a:extLst>
              <a:ext uri="{FF2B5EF4-FFF2-40B4-BE49-F238E27FC236}">
                <a16:creationId xmlns:a16="http://schemas.microsoft.com/office/drawing/2014/main" id="{67184F7A-DE0F-E5F0-1FB5-3565591EF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" y="636742"/>
            <a:ext cx="9311005" cy="503380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Espace réservé du numéro de diapositive 5">
            <a:extLst>
              <a:ext uri="{FF2B5EF4-FFF2-40B4-BE49-F238E27FC236}">
                <a16:creationId xmlns:a16="http://schemas.microsoft.com/office/drawing/2014/main" id="{98EB55B1-73CF-4406-F97E-F34F1A45D3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069EE16-2C8C-4DBB-9385-B2BEC9F0DC9A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2CF6D1-CE67-7EEA-A449-A1174B85CA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072563" cy="665163"/>
          </a:xfrm>
        </p:spPr>
        <p:txBody>
          <a:bodyPr vert="horz"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>
                <a:solidFill>
                  <a:sysClr val="windowText" lastClr="000000"/>
                </a:solidFill>
              </a:rPr>
              <a:t>Conclusions et </a:t>
            </a:r>
            <a:r>
              <a:rPr sz="3600" dirty="0" err="1">
                <a:solidFill>
                  <a:sysClr val="windowText" lastClr="000000"/>
                </a:solidFill>
              </a:rPr>
              <a:t>recommandations</a:t>
            </a:r>
            <a:endParaRPr sz="3600" dirty="0">
              <a:solidFill>
                <a:sysClr val="windowText" lastClr="00000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4E6E4A-BAD7-E9F8-A5BD-B93D4FD70D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27150"/>
            <a:ext cx="9072563" cy="3287713"/>
          </a:xfrm>
        </p:spPr>
        <p:txBody>
          <a:bodyPr vert="horz">
            <a:normAutofit/>
          </a:bodyPr>
          <a:lstStyle/>
          <a:p>
            <a:pPr marL="457200" indent="-457200" eaLnBrk="1" fontAlgn="auto">
              <a:spcBef>
                <a:spcPts val="141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sz="1800" dirty="0">
                <a:solidFill>
                  <a:sysClr val="windowText" lastClr="000000"/>
                </a:solidFill>
              </a:rPr>
              <a:t>Programmer un </a:t>
            </a:r>
            <a:r>
              <a:rPr sz="1800" dirty="0" err="1">
                <a:solidFill>
                  <a:sysClr val="windowText" lastClr="000000"/>
                </a:solidFill>
              </a:rPr>
              <a:t>algorithme</a:t>
            </a:r>
            <a:r>
              <a:rPr sz="1800" dirty="0">
                <a:solidFill>
                  <a:sysClr val="windowText" lastClr="000000"/>
                </a:solidFill>
              </a:rPr>
              <a:t> </a:t>
            </a:r>
            <a:r>
              <a:rPr sz="1800" dirty="0" err="1">
                <a:solidFill>
                  <a:sysClr val="windowText" lastClr="000000"/>
                </a:solidFill>
              </a:rPr>
              <a:t>génétique</a:t>
            </a:r>
            <a:r>
              <a:rPr sz="1800" dirty="0">
                <a:solidFill>
                  <a:sysClr val="windowText" lastClr="000000"/>
                </a:solidFill>
              </a:rPr>
              <a:t> pour </a:t>
            </a:r>
            <a:r>
              <a:rPr sz="1800" dirty="0" err="1">
                <a:solidFill>
                  <a:sysClr val="windowText" lastClr="000000"/>
                </a:solidFill>
              </a:rPr>
              <a:t>trouver</a:t>
            </a:r>
            <a:r>
              <a:rPr sz="1800" dirty="0">
                <a:solidFill>
                  <a:sysClr val="windowText" lastClr="000000"/>
                </a:solidFill>
              </a:rPr>
              <a:t> le chemin optimal pour les </a:t>
            </a:r>
            <a:r>
              <a:rPr sz="1800" dirty="0" err="1">
                <a:solidFill>
                  <a:sysClr val="windowText" lastClr="000000"/>
                </a:solidFill>
              </a:rPr>
              <a:t>trésors</a:t>
            </a:r>
            <a:r>
              <a:rPr sz="1800" dirty="0">
                <a:solidFill>
                  <a:sysClr val="windowText" lastClr="000000"/>
                </a:solidFill>
              </a:rPr>
              <a:t> avec </a:t>
            </a:r>
            <a:r>
              <a:rPr sz="1800" dirty="0" err="1">
                <a:solidFill>
                  <a:sysClr val="windowText" lastClr="000000"/>
                </a:solidFill>
              </a:rPr>
              <a:t>l'algorithme</a:t>
            </a:r>
            <a:r>
              <a:rPr sz="1800" dirty="0">
                <a:solidFill>
                  <a:sysClr val="windowText" lastClr="000000"/>
                </a:solidFill>
              </a:rPr>
              <a:t> A*.</a:t>
            </a:r>
            <a:endParaRPr lang="fr-FR" sz="1800" dirty="0">
              <a:solidFill>
                <a:sysClr val="windowText" lastClr="000000"/>
              </a:solidFill>
            </a:endParaRPr>
          </a:p>
          <a:p>
            <a:pPr marL="457200" indent="-457200" eaLnBrk="1" fontAlgn="auto">
              <a:spcBef>
                <a:spcPts val="141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1800" dirty="0">
                <a:solidFill>
                  <a:sysClr val="windowText" lastClr="000000"/>
                </a:solidFill>
              </a:rPr>
              <a:t>Pour trouver les </a:t>
            </a:r>
            <a:r>
              <a:rPr lang="fr-FR" sz="1800" dirty="0" err="1">
                <a:solidFill>
                  <a:sysClr val="windowText" lastClr="000000"/>
                </a:solidFill>
              </a:rPr>
              <a:t>hyper-paramètres</a:t>
            </a:r>
            <a:r>
              <a:rPr lang="fr-FR" sz="1800" dirty="0">
                <a:solidFill>
                  <a:sysClr val="windowText" lastClr="000000"/>
                </a:solidFill>
              </a:rPr>
              <a:t> de la génétique ajouter une boucle qui </a:t>
            </a:r>
            <a:r>
              <a:rPr lang="fr-FR" sz="1800" dirty="0" err="1">
                <a:solidFill>
                  <a:sysClr val="windowText" lastClr="000000"/>
                </a:solidFill>
              </a:rPr>
              <a:t>ittére</a:t>
            </a:r>
            <a:r>
              <a:rPr lang="fr-FR" sz="1800" dirty="0">
                <a:solidFill>
                  <a:sysClr val="windowText" lastClr="000000"/>
                </a:solidFill>
              </a:rPr>
              <a:t> sur les paramètres afin de sélectionner le meilleur. </a:t>
            </a:r>
          </a:p>
          <a:p>
            <a:pPr marL="457200" indent="-457200" eaLnBrk="1" fontAlgn="auto">
              <a:spcBef>
                <a:spcPts val="1417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solidFill>
                  <a:sysClr val="windowText" lastClr="000000"/>
                </a:solidFill>
              </a:rPr>
              <a:t>Améliorer</a:t>
            </a:r>
            <a:r>
              <a:rPr 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sz="1800" dirty="0" err="1">
                <a:solidFill>
                  <a:sysClr val="windowText" lastClr="000000"/>
                </a:solidFill>
              </a:rPr>
              <a:t>l’algorithme</a:t>
            </a:r>
            <a:r>
              <a:rPr lang="en-US" sz="1800" dirty="0">
                <a:solidFill>
                  <a:sysClr val="windowText" lastClr="000000"/>
                </a:solidFill>
              </a:rPr>
              <a:t> de </a:t>
            </a:r>
            <a:r>
              <a:rPr lang="en-US" sz="1800" dirty="0" err="1">
                <a:solidFill>
                  <a:sysClr val="windowText" lastClr="000000"/>
                </a:solidFill>
              </a:rPr>
              <a:t>logique</a:t>
            </a:r>
            <a:r>
              <a:rPr 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sz="1800" dirty="0" err="1">
                <a:solidFill>
                  <a:sysClr val="windowText" lastClr="000000"/>
                </a:solidFill>
              </a:rPr>
              <a:t>floue</a:t>
            </a:r>
            <a:r>
              <a:rPr lang="en-US" sz="1800" dirty="0">
                <a:solidFill>
                  <a:sysClr val="windowText" lastClr="000000"/>
                </a:solidFill>
              </a:rPr>
              <a:t>. </a:t>
            </a:r>
            <a:r>
              <a:rPr lang="en-US" sz="1800" dirty="0" err="1">
                <a:solidFill>
                  <a:sysClr val="windowText" lastClr="000000"/>
                </a:solidFill>
              </a:rPr>
              <a:t>Ajouter</a:t>
            </a:r>
            <a:r>
              <a:rPr lang="en-US" sz="1800" dirty="0">
                <a:solidFill>
                  <a:sysClr val="windowText" lastClr="000000"/>
                </a:solidFill>
              </a:rPr>
              <a:t> des </a:t>
            </a:r>
            <a:r>
              <a:rPr lang="en-US" sz="1800" dirty="0" err="1">
                <a:solidFill>
                  <a:sysClr val="windowText" lastClr="000000"/>
                </a:solidFill>
              </a:rPr>
              <a:t>antécédants</a:t>
            </a:r>
            <a:r>
              <a:rPr lang="en-US" sz="1800" dirty="0">
                <a:solidFill>
                  <a:sysClr val="windowText" lastClr="000000"/>
                </a:solidFill>
              </a:rPr>
              <a:t> pour </a:t>
            </a:r>
            <a:r>
              <a:rPr lang="en-US" sz="1800" dirty="0" err="1">
                <a:solidFill>
                  <a:sysClr val="windowText" lastClr="000000"/>
                </a:solidFill>
              </a:rPr>
              <a:t>tenir</a:t>
            </a:r>
            <a:r>
              <a:rPr 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sz="1800" dirty="0" err="1">
                <a:solidFill>
                  <a:sysClr val="windowText" lastClr="000000"/>
                </a:solidFill>
              </a:rPr>
              <a:t>compte</a:t>
            </a:r>
            <a:r>
              <a:rPr lang="en-US" sz="1800" dirty="0">
                <a:solidFill>
                  <a:sysClr val="windowText" lastClr="000000"/>
                </a:solidFill>
              </a:rPr>
              <a:t> de </a:t>
            </a:r>
            <a:r>
              <a:rPr lang="en-US" sz="1800" dirty="0" err="1">
                <a:solidFill>
                  <a:sysClr val="windowText" lastClr="000000"/>
                </a:solidFill>
              </a:rPr>
              <a:t>ce</a:t>
            </a:r>
            <a:r>
              <a:rPr lang="en-US" sz="1800" dirty="0">
                <a:solidFill>
                  <a:sysClr val="windowText" lastClr="000000"/>
                </a:solidFill>
              </a:rPr>
              <a:t> qui se passe dans les cases </a:t>
            </a:r>
            <a:r>
              <a:rPr lang="en-US" sz="1800" dirty="0" err="1">
                <a:solidFill>
                  <a:sysClr val="windowText" lastClr="000000"/>
                </a:solidFill>
              </a:rPr>
              <a:t>adjacentes</a:t>
            </a:r>
            <a:r>
              <a:rPr lang="en-US" sz="1800" dirty="0">
                <a:solidFill>
                  <a:sysClr val="windowText" lastClr="000000"/>
                </a:solidFill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Espace réservé du numéro de diapositive 5">
            <a:extLst>
              <a:ext uri="{FF2B5EF4-FFF2-40B4-BE49-F238E27FC236}">
                <a16:creationId xmlns:a16="http://schemas.microsoft.com/office/drawing/2014/main" id="{CC6A16E4-F12F-A02A-AB10-E6E4D1FBAB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FF52BA-DDB4-4CCB-AFC1-69610FE32F22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5D7D52-6DDC-78F3-0714-98F8A504AB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35117" y="-214265"/>
            <a:ext cx="9072563" cy="947738"/>
          </a:xfrm>
        </p:spPr>
        <p:txBody>
          <a:bodyPr vert="horz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3600" err="1">
                <a:solidFill>
                  <a:sysClr val="windowText" lastClr="000000"/>
                </a:solidFill>
              </a:rPr>
              <a:t>Période</a:t>
            </a:r>
            <a:r>
              <a:rPr lang="en-CA" sz="3600">
                <a:solidFill>
                  <a:sysClr val="windowText" lastClr="000000"/>
                </a:solidFill>
              </a:rPr>
              <a:t> de questions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7CE25544-9845-28A9-3C67-997119A4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48" y="468177"/>
            <a:ext cx="5066231" cy="50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Espace réservé du numéro de diapositive 5">
            <a:extLst>
              <a:ext uri="{FF2B5EF4-FFF2-40B4-BE49-F238E27FC236}">
                <a16:creationId xmlns:a16="http://schemas.microsoft.com/office/drawing/2014/main" id="{0A4EB9E6-995B-E5E1-D56F-92F310CD83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A80C92-B030-4BEB-9DCF-974E1A81D243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35D22E-6FD3-51BF-CD35-4F8DD8F0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" y="31115"/>
            <a:ext cx="996753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180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Espace réservé du numéro de diapositive 3">
            <a:extLst>
              <a:ext uri="{FF2B5EF4-FFF2-40B4-BE49-F238E27FC236}">
                <a16:creationId xmlns:a16="http://schemas.microsoft.com/office/drawing/2014/main" id="{7C11E726-2341-C534-8456-C56FBD1627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2D41E7-37E6-45E4-B254-4778E5C130FE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912BB1-68AC-5232-4642-96074A8C15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136525"/>
            <a:ext cx="10404475" cy="946150"/>
          </a:xfrm>
        </p:spPr>
        <p:txBody>
          <a:bodyPr vert="horz"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err="1">
                <a:solidFill>
                  <a:sysClr val="windowText" lastClr="000000"/>
                </a:solidFill>
              </a:rPr>
              <a:t>Sortir</a:t>
            </a:r>
            <a:r>
              <a:rPr lang="fr-FR" sz="3200">
                <a:solidFill>
                  <a:sysClr val="windowText" lastClr="000000"/>
                </a:solidFill>
              </a:rPr>
              <a:t> du </a:t>
            </a:r>
            <a:r>
              <a:rPr lang="fr-FR" sz="3200" err="1">
                <a:solidFill>
                  <a:sysClr val="windowText" lastClr="000000"/>
                </a:solidFill>
              </a:rPr>
              <a:t>labyrinthe</a:t>
            </a:r>
            <a:r>
              <a:rPr lang="fr-FR" sz="3200">
                <a:solidFill>
                  <a:sysClr val="windowText" lastClr="000000"/>
                </a:solidFill>
              </a:rPr>
              <a:t> (</a:t>
            </a:r>
            <a:r>
              <a:rPr lang="fr-FR" sz="3200" err="1">
                <a:solidFill>
                  <a:sysClr val="windowText" lastClr="000000"/>
                </a:solidFill>
              </a:rPr>
              <a:t>Algorithme</a:t>
            </a:r>
            <a:r>
              <a:rPr lang="fr-FR" sz="3200">
                <a:solidFill>
                  <a:sysClr val="windowText" lastClr="000000"/>
                </a:solidFill>
              </a:rPr>
              <a:t> de recherche)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D89D881-7905-A0F5-1FA1-334B68276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482742"/>
              </p:ext>
            </p:extLst>
          </p:nvPr>
        </p:nvGraphicFramePr>
        <p:xfrm>
          <a:off x="435175" y="613894"/>
          <a:ext cx="9012709" cy="484149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40980">
                  <a:extLst>
                    <a:ext uri="{9D8B030D-6E8A-4147-A177-3AD203B41FA5}">
                      <a16:colId xmlns:a16="http://schemas.microsoft.com/office/drawing/2014/main" val="3191759500"/>
                    </a:ext>
                  </a:extLst>
                </a:gridCol>
                <a:gridCol w="2540600">
                  <a:extLst>
                    <a:ext uri="{9D8B030D-6E8A-4147-A177-3AD203B41FA5}">
                      <a16:colId xmlns:a16="http://schemas.microsoft.com/office/drawing/2014/main" val="1270561827"/>
                    </a:ext>
                  </a:extLst>
                </a:gridCol>
                <a:gridCol w="2749048">
                  <a:extLst>
                    <a:ext uri="{9D8B030D-6E8A-4147-A177-3AD203B41FA5}">
                      <a16:colId xmlns:a16="http://schemas.microsoft.com/office/drawing/2014/main" val="747536772"/>
                    </a:ext>
                  </a:extLst>
                </a:gridCol>
                <a:gridCol w="2482081">
                  <a:extLst>
                    <a:ext uri="{9D8B030D-6E8A-4147-A177-3AD203B41FA5}">
                      <a16:colId xmlns:a16="http://schemas.microsoft.com/office/drawing/2014/main" val="20728059"/>
                    </a:ext>
                  </a:extLst>
                </a:gridCol>
              </a:tblGrid>
              <a:tr h="807386">
                <a:tc>
                  <a:txBody>
                    <a:bodyPr/>
                    <a:lstStyle/>
                    <a:p>
                      <a:r>
                        <a:rPr lang="fr-CA" sz="1600" dirty="0"/>
                        <a:t>Algorithme de recherche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/>
                        <a:t>Profondeur d’abord (DFS)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/>
                        <a:t>Largeur d’abord (BFS)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/>
                        <a:t>A étoile (A*)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53094"/>
                  </a:ext>
                </a:extLst>
              </a:tr>
              <a:tr h="1153412">
                <a:tc>
                  <a:txBody>
                    <a:bodyPr/>
                    <a:lstStyle/>
                    <a:p>
                      <a:r>
                        <a:rPr lang="fr-CA" sz="1600" dirty="0"/>
                        <a:t>Approche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Exploration complète d’un chemin avant d’explorer un autre.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Débute par le nœud de départ et visite tous ses voisins…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Combine les aspects de DFS et BFS en utilisant fonction d’évaluation.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57858"/>
                  </a:ext>
                </a:extLst>
              </a:tr>
              <a:tr h="1524148">
                <a:tc>
                  <a:txBody>
                    <a:bodyPr/>
                    <a:lstStyle/>
                    <a:p>
                      <a:r>
                        <a:rPr lang="fr-CA" sz="1600" dirty="0"/>
                        <a:t>Efficacité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Optimisation mémoire.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Pas nécessairement le chemin le plus court.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Recherche non informée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Garanti de trouver le chemin le plus court.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Moins efficace en termes de mémoire et de temps de calculs.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Recherche non informée.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Très efficace, dirige sa recherche vers le but en utilisant l’heuristique.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Recherche informée.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01750"/>
                  </a:ext>
                </a:extLst>
              </a:tr>
              <a:tr h="1285228">
                <a:tc>
                  <a:txBody>
                    <a:bodyPr/>
                    <a:lstStyle/>
                    <a:p>
                      <a:r>
                        <a:rPr lang="fr-CA" sz="1600" dirty="0"/>
                        <a:t>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N’est pas idéale pour trouver le chemin le plus court.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Utile pour les problèmes de recherche de chemin le plus court ou tous les mouvements ont le même coût.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CA" sz="1600" dirty="0"/>
                        <a:t>Idéal pour les jeux avec objectifs clairs et problème de chemin le plus court.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5335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B1D3625-683D-AB90-5ED8-3BED4E0E6A2F}"/>
              </a:ext>
            </a:extLst>
          </p:cNvPr>
          <p:cNvSpPr/>
          <p:nvPr/>
        </p:nvSpPr>
        <p:spPr>
          <a:xfrm>
            <a:off x="6882425" y="570601"/>
            <a:ext cx="2583181" cy="497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CF011-985B-592B-5ACB-A7561BE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FD576-C890-4613-9ECC-E467C7D5D9A1}" type="slidenum">
              <a:rPr lang="fr-CA" smtClean="0"/>
              <a:pPr>
                <a:defRPr/>
              </a:pPr>
              <a:t>5</a:t>
            </a:fld>
            <a:endParaRPr lang="fr-CA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4AA584B-BBC0-A31E-57AC-00BE183070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080626" cy="809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400" kern="1200">
                <a:solidFill>
                  <a:schemeClr val="tx2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iberation Sans"/>
              </a:defRPr>
            </a:lvl9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A" sz="3600" dirty="0">
                <a:solidFill>
                  <a:sysClr val="windowText" lastClr="000000"/>
                </a:solidFill>
              </a:rPr>
              <a:t>Fonction de recherche A-star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FF2471-A4D6-36D8-D58C-A1F7E44CC719}"/>
              </a:ext>
            </a:extLst>
          </p:cNvPr>
          <p:cNvSpPr txBox="1"/>
          <p:nvPr/>
        </p:nvSpPr>
        <p:spPr>
          <a:xfrm>
            <a:off x="1577341" y="1173805"/>
            <a:ext cx="6920986" cy="33239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 fontAlgn="base"/>
            <a:r>
              <a:rPr lang="en-US" sz="2800" b="0" i="0" u="none" strike="noStrike" dirty="0">
                <a:solidFill>
                  <a:srgbClr val="242424"/>
                </a:solidFill>
                <a:effectLst/>
                <a:latin typeface="Liberation Sans"/>
              </a:rPr>
              <a:t>f(n) = g(n)+h(n)</a:t>
            </a:r>
            <a:r>
              <a:rPr lang="fr-FR" sz="2800" b="0" i="0" dirty="0">
                <a:solidFill>
                  <a:srgbClr val="242424"/>
                </a:solidFill>
                <a:effectLst/>
                <a:latin typeface="Liberation Sans"/>
              </a:rPr>
              <a:t>​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/>
            <a:endParaRPr lang="fr-FR" sz="2800">
              <a:solidFill>
                <a:srgbClr val="242424"/>
              </a:solidFill>
              <a:latin typeface="Liberation Sans"/>
            </a:endParaRPr>
          </a:p>
          <a:p>
            <a:pPr algn="ctr"/>
            <a:endParaRPr lang="fr-FR" sz="2800">
              <a:solidFill>
                <a:srgbClr val="242424"/>
              </a:solidFill>
              <a:latin typeface="Liberation Sans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f(n) →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Coût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 total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atteindre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cellule 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Liberation Sans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g(n) →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Coût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réel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atteindre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cellule n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depuis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cellule 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départ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.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Liberation Sans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h(n) →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Coût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heuristique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atteindre</a:t>
            </a:r>
            <a:r>
              <a:rPr lang="en-US" dirty="0">
                <a:solidFill>
                  <a:srgbClr val="374151"/>
                </a:solidFill>
                <a:latin typeface="Liberation Sans"/>
              </a:rPr>
              <a:t> 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cellule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arrivée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</a:t>
            </a: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depuis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 cellule n.</a:t>
            </a:r>
          </a:p>
          <a:p>
            <a:pPr algn="l" rtl="0" fontAlgn="base"/>
            <a:endParaRPr lang="en-US" sz="1800" b="0" i="0" u="none" strike="noStrike" dirty="0">
              <a:solidFill>
                <a:srgbClr val="374151"/>
              </a:solidFill>
              <a:effectLst/>
              <a:latin typeface="Liberation Sans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374151"/>
                </a:solidFill>
                <a:effectLst/>
                <a:latin typeface="Liberation Sans"/>
              </a:rPr>
              <a:t>Utilisation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Liberation Sans"/>
              </a:rPr>
              <a:t> de </a:t>
            </a:r>
            <a:r>
              <a:rPr lang="en-US" sz="1800" b="1" i="0" u="none" strike="noStrike" dirty="0">
                <a:solidFill>
                  <a:srgbClr val="374151"/>
                </a:solidFill>
                <a:effectLst/>
                <a:latin typeface="Liberation Sans"/>
              </a:rPr>
              <a:t>Ma</a:t>
            </a:r>
            <a:r>
              <a:rPr lang="en-US" b="1" dirty="0">
                <a:solidFill>
                  <a:srgbClr val="374151"/>
                </a:solidFill>
                <a:latin typeface="Liberation Sans"/>
              </a:rPr>
              <a:t>nhattan</a:t>
            </a:r>
            <a:r>
              <a:rPr lang="en-US" dirty="0">
                <a:solidFill>
                  <a:srgbClr val="374151"/>
                </a:solidFill>
                <a:latin typeface="Liberation Sans"/>
              </a:rPr>
              <a:t> pour h(n).</a:t>
            </a:r>
            <a:r>
              <a:rPr lang="en-US">
                <a:solidFill>
                  <a:srgbClr val="374151"/>
                </a:solidFill>
                <a:latin typeface="Liberation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284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CF011-985B-592B-5ACB-A7561BE8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FD576-C890-4613-9ECC-E467C7D5D9A1}" type="slidenum">
              <a:rPr lang="fr-CA" smtClean="0"/>
              <a:pPr>
                <a:defRPr/>
              </a:pPr>
              <a:t>6</a:t>
            </a:fld>
            <a:endParaRPr lang="fr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3A22EB-B028-8315-7FB2-350A228A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63"/>
            <a:ext cx="10080625" cy="40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82F82-D967-BA47-55F2-80145AA9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6F02F-244C-4A22-9AE8-D4649468596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  <p:pic>
        <p:nvPicPr>
          <p:cNvPr id="4" name="Picture 3" descr="A chart with text on it&#10;&#10;Description automatically generated">
            <a:extLst>
              <a:ext uri="{FF2B5EF4-FFF2-40B4-BE49-F238E27FC236}">
                <a16:creationId xmlns:a16="http://schemas.microsoft.com/office/drawing/2014/main" id="{36001A10-8E71-7579-A046-D9D35A9A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00" y="197643"/>
            <a:ext cx="588766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4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Espace réservé du numéro de diapositive 3">
            <a:extLst>
              <a:ext uri="{FF2B5EF4-FFF2-40B4-BE49-F238E27FC236}">
                <a16:creationId xmlns:a16="http://schemas.microsoft.com/office/drawing/2014/main" id="{2DB0B376-2F1E-B32E-D211-10511DA3DD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AF27A5-B61E-4244-BB2D-851B5EC06C08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64006-8C24-EE90-F28D-F82FB40F43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625" cy="666750"/>
          </a:xfrm>
        </p:spPr>
        <p:txBody>
          <a:bodyPr vert="horz"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600" dirty="0" err="1">
                <a:solidFill>
                  <a:sysClr val="windowText" lastClr="000000"/>
                </a:solidFill>
              </a:rPr>
              <a:t>Récolter</a:t>
            </a:r>
            <a:r>
              <a:rPr sz="3600" dirty="0">
                <a:solidFill>
                  <a:sysClr val="windowText" lastClr="000000"/>
                </a:solidFill>
              </a:rPr>
              <a:t> les </a:t>
            </a:r>
            <a:r>
              <a:rPr sz="3600" dirty="0" err="1">
                <a:solidFill>
                  <a:sysClr val="windowText" lastClr="000000"/>
                </a:solidFill>
              </a:rPr>
              <a:t>trésors</a:t>
            </a:r>
            <a:r>
              <a:rPr sz="3600" dirty="0">
                <a:solidFill>
                  <a:sysClr val="windowText" lastClr="000000"/>
                </a:solidFill>
              </a:rPr>
              <a:t> (</a:t>
            </a:r>
            <a:r>
              <a:rPr sz="3600" dirty="0" err="1">
                <a:solidFill>
                  <a:sysClr val="windowText" lastClr="000000"/>
                </a:solidFill>
              </a:rPr>
              <a:t>Algorithme</a:t>
            </a:r>
            <a:r>
              <a:rPr sz="3600" dirty="0">
                <a:solidFill>
                  <a:sysClr val="windowText" lastClr="000000"/>
                </a:solidFill>
              </a:rPr>
              <a:t> de recherche)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0449B4-A2F0-08CB-69C0-17C2C4A67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795" y="853045"/>
            <a:ext cx="9072563" cy="3287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17"/>
              </a:spcBef>
              <a:buSzPct val="45000"/>
              <a:defRPr/>
            </a:pPr>
            <a:r>
              <a:rPr lang="en-CA" dirty="0" err="1">
                <a:solidFill>
                  <a:sysClr val="windowText" lastClr="000000"/>
                </a:solidFill>
                <a:cs typeface="Calibri"/>
              </a:rPr>
              <a:t>Algorithme</a:t>
            </a:r>
            <a:r>
              <a:rPr lang="en-CA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n-CA" dirty="0" err="1">
                <a:solidFill>
                  <a:sysClr val="windowText" lastClr="000000"/>
                </a:solidFill>
                <a:cs typeface="Calibri"/>
              </a:rPr>
              <a:t>codé</a:t>
            </a:r>
            <a:r>
              <a:rPr lang="en-CA" dirty="0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n-CA" dirty="0" err="1">
                <a:solidFill>
                  <a:sysClr val="windowText" lastClr="000000"/>
                </a:solidFill>
                <a:cs typeface="Calibri"/>
              </a:rPr>
              <a:t>mais</a:t>
            </a:r>
            <a:r>
              <a:rPr lang="en-CA" dirty="0">
                <a:solidFill>
                  <a:sysClr val="windowText" lastClr="000000"/>
                </a:solidFill>
                <a:cs typeface="Calibri"/>
              </a:rPr>
              <a:t> non </a:t>
            </a:r>
            <a:r>
              <a:rPr lang="en-CA" dirty="0" err="1">
                <a:solidFill>
                  <a:sysClr val="windowText" lastClr="000000"/>
                </a:solidFill>
                <a:cs typeface="Calibri"/>
              </a:rPr>
              <a:t>utilisé</a:t>
            </a:r>
            <a:r>
              <a:rPr lang="en-CA" dirty="0">
                <a:solidFill>
                  <a:sysClr val="windowText" lastClr="000000"/>
                </a:solidFill>
                <a:cs typeface="Calibri"/>
              </a:rPr>
              <a:t> dans la version finale. </a:t>
            </a:r>
          </a:p>
          <a:p>
            <a:pPr>
              <a:spcBef>
                <a:spcPts val="1417"/>
              </a:spcBef>
              <a:buSzPct val="45000"/>
              <a:defRPr/>
            </a:pPr>
            <a:r>
              <a:rPr lang="en-CA">
                <a:solidFill>
                  <a:sysClr val="windowText" lastClr="000000"/>
                </a:solidFill>
                <a:cs typeface="Calibri"/>
              </a:rPr>
              <a:t>Recherche de la position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exacte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des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trésors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. </a:t>
            </a:r>
          </a:p>
          <a:p>
            <a:pPr>
              <a:spcBef>
                <a:spcPts val="1417"/>
              </a:spcBef>
              <a:buSzPct val="45000"/>
              <a:defRPr/>
            </a:pPr>
            <a:r>
              <a:rPr lang="en-CA">
                <a:solidFill>
                  <a:sysClr val="windowText" lastClr="000000"/>
                </a:solidFill>
                <a:cs typeface="Calibri"/>
              </a:rPr>
              <a:t>Utilisation de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l'algorithme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A* pour se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rendre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au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trésor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. </a:t>
            </a:r>
          </a:p>
          <a:p>
            <a:pPr>
              <a:spcBef>
                <a:spcPts val="1417"/>
              </a:spcBef>
              <a:buSzPct val="45000"/>
              <a:defRPr/>
            </a:pPr>
            <a:r>
              <a:rPr lang="en-CA" err="1">
                <a:solidFill>
                  <a:sysClr val="windowText" lastClr="000000"/>
                </a:solidFill>
                <a:cs typeface="Calibri"/>
              </a:rPr>
              <a:t>Recalcul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de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l'algorithme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A*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quand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il </a:t>
            </a:r>
            <a:r>
              <a:rPr lang="en-CA" err="1">
                <a:solidFill>
                  <a:sysClr val="windowText" lastClr="000000"/>
                </a:solidFill>
                <a:cs typeface="Calibri"/>
              </a:rPr>
              <a:t>sélectionne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 un </a:t>
            </a:r>
            <a:r>
              <a:rPr lang="en-CA" dirty="0" err="1">
                <a:solidFill>
                  <a:sysClr val="windowText" lastClr="000000"/>
                </a:solidFill>
                <a:cs typeface="Calibri"/>
              </a:rPr>
              <a:t>trésor</a:t>
            </a:r>
            <a:r>
              <a:rPr lang="en-CA">
                <a:solidFill>
                  <a:sysClr val="windowText" lastClr="000000"/>
                </a:solidFill>
                <a:cs typeface="Calibri"/>
              </a:rPr>
              <a:t>. </a:t>
            </a:r>
          </a:p>
          <a:p>
            <a:pPr>
              <a:spcBef>
                <a:spcPts val="1417"/>
              </a:spcBef>
              <a:buSzPct val="45000"/>
              <a:defRPr/>
            </a:pPr>
            <a:endParaRPr lang="en-CA">
              <a:solidFill>
                <a:sysClr val="windowText" lastClr="000000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5AAE-464C-A126-E695-1F5C0CDA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Espace réservé du numéro de diapositive 3">
            <a:extLst>
              <a:ext uri="{FF2B5EF4-FFF2-40B4-BE49-F238E27FC236}">
                <a16:creationId xmlns:a16="http://schemas.microsoft.com/office/drawing/2014/main" id="{9B29D7F8-65A0-9112-1E83-C2AED10EA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AF27A5-B61E-4244-BB2D-851B5EC06C08}" type="slidenum">
              <a:rPr altLang="fr-FR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fr-FR">
              <a:latin typeface="Liberation Serif"/>
              <a:ea typeface="DejaVu Sans"/>
              <a:cs typeface="DejaVu Sans"/>
            </a:endParaRPr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0DC7A235-9781-8A78-1DB9-C3CCE84B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18" y="804568"/>
            <a:ext cx="6963352" cy="43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81CA8D7CF8E24DBD9C671F7D3388E2" ma:contentTypeVersion="9" ma:contentTypeDescription="Crée un document." ma:contentTypeScope="" ma:versionID="73ef166801f66f2be980499b09e7f0fb">
  <xsd:schema xmlns:xsd="http://www.w3.org/2001/XMLSchema" xmlns:xs="http://www.w3.org/2001/XMLSchema" xmlns:p="http://schemas.microsoft.com/office/2006/metadata/properties" xmlns:ns2="1f435d9d-2ec3-4a25-aedd-89109e8ae657" xmlns:ns3="c89754dd-53c1-4f63-92f9-017eed57495e" targetNamespace="http://schemas.microsoft.com/office/2006/metadata/properties" ma:root="true" ma:fieldsID="4a3ad0c5d21600bbd912b7861968efba" ns2:_="" ns3:_="">
    <xsd:import namespace="1f435d9d-2ec3-4a25-aedd-89109e8ae657"/>
    <xsd:import namespace="c89754dd-53c1-4f63-92f9-017eed5749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435d9d-2ec3-4a25-aedd-89109e8ae6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9754dd-53c1-4f63-92f9-017eed57495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2B2F34-92A1-4FE5-B94D-732E91D3B8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06EA7C-3A33-4713-8759-94549DD898A9}">
  <ds:schemaRefs>
    <ds:schemaRef ds:uri="1f435d9d-2ec3-4a25-aedd-89109e8ae657"/>
    <ds:schemaRef ds:uri="c89754dd-53c1-4f63-92f9-017eed5749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F81CEB-9A2E-4F4C-AF0A-EB61614B45B5}">
  <ds:schemaRefs>
    <ds:schemaRef ds:uri="1f435d9d-2ec3-4a25-aedd-89109e8ae657"/>
    <ds:schemaRef ds:uri="c89754dd-53c1-4f63-92f9-017eed5749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1064</TotalTime>
  <Words>1145</Words>
  <Application>Microsoft Office PowerPoint</Application>
  <PresentationFormat>Custom</PresentationFormat>
  <Paragraphs>173</Paragraphs>
  <Slides>26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Liberation Sans</vt:lpstr>
      <vt:lpstr>Liberation Serif</vt:lpstr>
      <vt:lpstr>OpenSymbol</vt:lpstr>
      <vt:lpstr>Segoe UI</vt:lpstr>
      <vt:lpstr>Wingdings</vt:lpstr>
      <vt:lpstr>Office Theme</vt:lpstr>
      <vt:lpstr>PowerPoint Presentation</vt:lpstr>
      <vt:lpstr>Introduction</vt:lpstr>
      <vt:lpstr>PowerPoint Presentation</vt:lpstr>
      <vt:lpstr>Sortir du labyrinthe (Algorithme de recherche)</vt:lpstr>
      <vt:lpstr>PowerPoint Presentation</vt:lpstr>
      <vt:lpstr>PowerPoint Presentation</vt:lpstr>
      <vt:lpstr>PowerPoint Presentation</vt:lpstr>
      <vt:lpstr>Récolter les trésors (Algorithme de recherche)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Éviter les obstacles (Logique floue)</vt:lpstr>
      <vt:lpstr>PowerPoint Presentation</vt:lpstr>
      <vt:lpstr>PowerPoint Presentation</vt:lpstr>
      <vt:lpstr>Vaincre les ennemis (Algorithme génétique)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Démonstration de la planification avec obstacles (fuzzy logic) A*</vt:lpstr>
      <vt:lpstr>Conclusions et recommandations</vt:lpstr>
      <vt:lpstr>Période de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LivelyJs</dc:creator>
  <cp:lastModifiedBy>Behrouz Nik-Nejad-Kazem-Pour</cp:lastModifiedBy>
  <cp:revision>24</cp:revision>
  <dcterms:created xsi:type="dcterms:W3CDTF">2024-01-17T17:45:31Z</dcterms:created>
  <dcterms:modified xsi:type="dcterms:W3CDTF">2024-01-30T17:30:07Z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0x0101002681CA8D7CF8E24DBD9C671F7D3388E2</vt:lpwstr>
  </property>
</Properties>
</file>